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Garamond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Pacifico"/>
      <p:regular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acifico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Garamond-bold.fntdata"/><Relationship Id="rId10" Type="http://schemas.openxmlformats.org/officeDocument/2006/relationships/slide" Target="slides/slide5.xml"/><Relationship Id="rId54" Type="http://schemas.openxmlformats.org/officeDocument/2006/relationships/font" Target="fonts/Garamond-regular.fntdata"/><Relationship Id="rId13" Type="http://schemas.openxmlformats.org/officeDocument/2006/relationships/slide" Target="slides/slide8.xml"/><Relationship Id="rId57" Type="http://schemas.openxmlformats.org/officeDocument/2006/relationships/font" Target="fonts/Garamond-boldItalic.fntdata"/><Relationship Id="rId12" Type="http://schemas.openxmlformats.org/officeDocument/2006/relationships/slide" Target="slides/slide7.xml"/><Relationship Id="rId56" Type="http://schemas.openxmlformats.org/officeDocument/2006/relationships/font" Target="fonts/Garamond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f02685e03_0_9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f02685e03_0_9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\max_\Theta \mathcal{L}(\Theta; x_1,\ldots,x_n,y_1,\ldots,y_n)</a:t>
            </a:r>
            <a:endParaRPr/>
          </a:p>
        </p:txBody>
      </p:sp>
      <p:sp>
        <p:nvSpPr>
          <p:cNvPr id="320" name="Google Shape;320;g13f02685e03_0_9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f02685e03_0_9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f02685e03_0_9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3f02685e03_0_9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f02685e03_0_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f02685e03_0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3f02685e03_0_9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f02685e03_0_9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f02685e03_0_9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3f02685e03_0_9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f02685e03_0_9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f02685e03_0_9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3f02685e03_0_9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f02685e03_0_1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f02685e03_0_1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3f02685e03_0_10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f02685e0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f02685e0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3f02685e03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f02685e0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f02685e0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3f02685e03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f02685e03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f02685e03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3f02685e03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f02685e03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f02685e03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3f02685e03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02685e03_0_8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f02685e03_0_8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3f02685e03_0_8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f02685e03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f02685e03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3f02685e03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f02685e03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f02685e03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\mathbf{s}_i = \sigma(\mathbf{U}\mathbf{s}_{i-1} + \mathbf{W}\mathbf{x}_i + \mathbf{v})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 = \sum_i E_i = \sum_i f(\mathbf{y}_i,\mathbf{y}'_i)</a:t>
            </a:r>
            <a:endParaRPr/>
          </a:p>
        </p:txBody>
      </p:sp>
      <p:sp>
        <p:nvSpPr>
          <p:cNvPr id="580" name="Google Shape;580;g13f02685e03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f02685e03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3f02685e03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3f02685e03_0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f02685e03_0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f02685e03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3f02685e03_0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f02685e03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f02685e03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3f02685e03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3f02685e03_0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3f02685e03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13f02685e03_0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f02685e03_0_4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f02685e03_0_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\mathbf{h}'_i = f(\mathbf{U}'\mathbf{h}'_{i+1} + \mathbf{W}'\mathbf{x}_i + \mathbf{v}')</a:t>
            </a:r>
            <a:endParaRPr/>
          </a:p>
        </p:txBody>
      </p:sp>
      <p:sp>
        <p:nvSpPr>
          <p:cNvPr id="730" name="Google Shape;730;g13f02685e03_0_4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f02685e03_0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3f02685e03_0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3f02685e03_0_5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f02685e03_0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3f02685e03_0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3f02685e03_0_5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3f02685e03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3f02685e03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3f02685e03_0_5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f02685e03_0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f02685e03_0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f02685e03_0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3f02685e03_0_1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3f02685e03_0_1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13f02685e03_0_18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f02685e03_0_18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f02685e03_0_18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13f02685e03_0_18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3f02685e03_0_18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3f02685e03_0_18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13f02685e03_0_18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f02685e03_0_18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f02685e03_0_1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13f02685e03_0_18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3f02685e03_0_19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3f02685e03_0_19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13f02685e03_0_19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3f02685e03_0_1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3f02685e03_0_1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13f02685e03_0_19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3f02685e03_0_1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3f02685e03_0_1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13f02685e03_0_1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3f02685e03_0_2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3f02685e03_0_2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13f02685e03_0_2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79fff1e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79fff1e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16b79fff1e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3f02685e03_0_1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3f02685e03_0_1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13f02685e03_0_1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f02685e03_0_8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f02685e03_0_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3f02685e03_0_8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3f02685e03_0_1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3f02685e03_0_1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13f02685e03_0_13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f02685e03_0_1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f02685e03_0_1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13f02685e03_0_1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3f02685e03_0_1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3f02685e03_0_1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\mathbf{h}_t = \mathbf{z}_t \circ \mathbf{h}_{t-1}</a:t>
            </a:r>
            <a:endParaRPr/>
          </a:p>
        </p:txBody>
      </p:sp>
      <p:sp>
        <p:nvSpPr>
          <p:cNvPr id="1086" name="Google Shape;1086;g13f02685e03_0_14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3f02685e03_0_1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3f02685e03_0_1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13f02685e03_0_1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3f02685e03_0_1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3f02685e03_0_1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13f02685e03_0_15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3f02685e03_0_15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3f02685e03_0_15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13f02685e03_0_15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3f02685e03_0_1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3f02685e03_0_1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\mathbf{h}_t = \mathbf{f}_t \circ \mathbf{h}_{t-1} + \mathbf{i}_t \circ \mathbf{c}_t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\mathbf{c}_t = \tanh(\mathbf{W}_c\mathbf{x}_t + \mathbf{U}_c\mathbf{m}_{t-1} + \mathbf{b}_c)</a:t>
            </a:r>
            <a:endParaRPr/>
          </a:p>
        </p:txBody>
      </p:sp>
      <p:sp>
        <p:nvSpPr>
          <p:cNvPr id="1185" name="Google Shape;1185;g13f02685e03_0_15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6b79fff1e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6b79fff1e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16b79fff1e6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6b79fff1e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6b79fff1e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16b79fff1e6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f02685e03_0_8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f02685e03_0_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3f02685e03_0_8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f02685e03_0_8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f02685e03_0_8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3f02685e03_0_8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f02685e03_0_8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f02685e03_0_8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\text{sign}( \begin{pmatrix}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1 &amp; 0 &amp; 1 &amp; \ldots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\end{pmatrix} \begin{pmatrix} 0.2 \\ -0.3 \\ 0.5 \\ \vdots \end{pmatrix} + 0.1)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3f02685e03_0_8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f02685e03_0_8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f02685e03_0_8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\hat{y} = \sigma(f(\mathbf{x})) = \frac{1}{1 + e^{-f(\mathbf{x})}}</a:t>
            </a:r>
            <a:endParaRPr/>
          </a:p>
        </p:txBody>
      </p:sp>
      <p:sp>
        <p:nvSpPr>
          <p:cNvPr id="300" name="Google Shape;300;g13f02685e03_0_8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f02685e03_0_8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f02685e03_0_8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\mathcal{L} = -\sum_i\left[y_i\log(\hat{y}_i) + (1-y_i)\log(1-\hat{y}_i)\right]</a:t>
            </a:r>
            <a:endParaRPr/>
          </a:p>
        </p:txBody>
      </p:sp>
      <p:sp>
        <p:nvSpPr>
          <p:cNvPr id="310" name="Google Shape;310;g13f02685e03_0_8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gif"/><Relationship Id="rId4" Type="http://schemas.openxmlformats.org/officeDocument/2006/relationships/image" Target="../media/image43.gif"/><Relationship Id="rId5" Type="http://schemas.openxmlformats.org/officeDocument/2006/relationships/image" Target="../media/image40.gif"/><Relationship Id="rId6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gif"/><Relationship Id="rId4" Type="http://schemas.openxmlformats.org/officeDocument/2006/relationships/image" Target="../media/image4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gif"/><Relationship Id="rId4" Type="http://schemas.openxmlformats.org/officeDocument/2006/relationships/image" Target="../media/image51.gif"/><Relationship Id="rId5" Type="http://schemas.openxmlformats.org/officeDocument/2006/relationships/image" Target="../media/image3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gif"/><Relationship Id="rId4" Type="http://schemas.openxmlformats.org/officeDocument/2006/relationships/image" Target="../media/image39.gif"/><Relationship Id="rId5" Type="http://schemas.openxmlformats.org/officeDocument/2006/relationships/image" Target="../media/image46.gif"/><Relationship Id="rId6" Type="http://schemas.openxmlformats.org/officeDocument/2006/relationships/image" Target="../media/image4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gif"/><Relationship Id="rId4" Type="http://schemas.openxmlformats.org/officeDocument/2006/relationships/image" Target="../media/image60.gif"/><Relationship Id="rId5" Type="http://schemas.openxmlformats.org/officeDocument/2006/relationships/image" Target="../media/image56.gif"/><Relationship Id="rId6" Type="http://schemas.openxmlformats.org/officeDocument/2006/relationships/image" Target="../media/image6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gif"/><Relationship Id="rId4" Type="http://schemas.openxmlformats.org/officeDocument/2006/relationships/image" Target="../media/image55.gif"/><Relationship Id="rId5" Type="http://schemas.openxmlformats.org/officeDocument/2006/relationships/image" Target="../media/image5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gif"/><Relationship Id="rId4" Type="http://schemas.openxmlformats.org/officeDocument/2006/relationships/image" Target="../media/image5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gif"/><Relationship Id="rId4" Type="http://schemas.openxmlformats.org/officeDocument/2006/relationships/image" Target="../media/image63.gif"/><Relationship Id="rId9" Type="http://schemas.openxmlformats.org/officeDocument/2006/relationships/image" Target="../media/image68.png"/><Relationship Id="rId5" Type="http://schemas.openxmlformats.org/officeDocument/2006/relationships/image" Target="../media/image57.gif"/><Relationship Id="rId6" Type="http://schemas.openxmlformats.org/officeDocument/2006/relationships/image" Target="../media/image67.gif"/><Relationship Id="rId7" Type="http://schemas.openxmlformats.org/officeDocument/2006/relationships/image" Target="../media/image65.gif"/><Relationship Id="rId8" Type="http://schemas.openxmlformats.org/officeDocument/2006/relationships/image" Target="../media/image69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24425" y="2055825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Arial"/>
                <a:ea typeface="Arial"/>
                <a:cs typeface="Arial"/>
                <a:sym typeface="Arial"/>
              </a:rPr>
              <a:t>7. Recurrent Neural Networks</a:t>
            </a:r>
            <a:endParaRPr i="0" sz="3600" u="none" cap="none" strike="noStrike">
              <a:solidFill>
                <a:srgbClr val="D9C4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619050" y="4408375"/>
            <a:ext cx="67464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IE">
                <a:latin typeface="Arial"/>
                <a:ea typeface="Arial"/>
                <a:cs typeface="Arial"/>
                <a:sym typeface="Arial"/>
              </a:rPr>
              <a:t>Dr. John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IE">
                <a:latin typeface="Arial"/>
                <a:ea typeface="Arial"/>
                <a:cs typeface="Arial"/>
                <a:sym typeface="Arial"/>
              </a:rPr>
              <a:t>Data Science Institute, University of Galway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Training as Optimization</a:t>
            </a:r>
            <a:endParaRPr/>
          </a:p>
        </p:txBody>
      </p:sp>
      <p:sp>
        <p:nvSpPr>
          <p:cNvPr id="323" name="Google Shape;323;p2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Denote all of our parameters as Θ = {</a:t>
            </a:r>
            <a:r>
              <a:rPr b="1" lang="en-IE"/>
              <a:t>w</a:t>
            </a:r>
            <a:r>
              <a:rPr i="1" lang="en-IE"/>
              <a:t>, b</a:t>
            </a:r>
            <a:r>
              <a:rPr lang="en-IE"/>
              <a:t>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aim to solve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is rarely easy (or even possible) to do </a:t>
            </a:r>
            <a:r>
              <a:rPr i="1" lang="en-IE"/>
              <a:t>analytically</a:t>
            </a:r>
            <a:r>
              <a:rPr lang="en-IE"/>
              <a:t>.</a:t>
            </a:r>
            <a:endParaRPr/>
          </a:p>
        </p:txBody>
      </p:sp>
      <p:sp>
        <p:nvSpPr>
          <p:cNvPr id="324" name="Google Shape;324;p2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25" name="Google Shape;3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875" y="3213175"/>
            <a:ext cx="5642251" cy="6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Gradient Descent</a:t>
            </a:r>
            <a:endParaRPr/>
          </a:p>
        </p:txBody>
      </p:sp>
      <p:sp>
        <p:nvSpPr>
          <p:cNvPr id="332" name="Google Shape;332;p2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1906600" y="1840175"/>
            <a:ext cx="7268575" cy="3255975"/>
          </a:xfrm>
          <a:custGeom>
            <a:rect b="b" l="l" r="r" t="t"/>
            <a:pathLst>
              <a:path extrusionOk="0" h="130239" w="290743">
                <a:moveTo>
                  <a:pt x="0" y="31491"/>
                </a:moveTo>
                <a:cubicBezTo>
                  <a:pt x="3288" y="37815"/>
                  <a:pt x="10054" y="57671"/>
                  <a:pt x="19729" y="69433"/>
                </a:cubicBezTo>
                <a:cubicBezTo>
                  <a:pt x="29404" y="81195"/>
                  <a:pt x="42179" y="92388"/>
                  <a:pt x="58051" y="102063"/>
                </a:cubicBezTo>
                <a:cubicBezTo>
                  <a:pt x="73924" y="111738"/>
                  <a:pt x="94412" y="123500"/>
                  <a:pt x="114964" y="127484"/>
                </a:cubicBezTo>
                <a:cubicBezTo>
                  <a:pt x="135516" y="131468"/>
                  <a:pt x="162897" y="131026"/>
                  <a:pt x="181362" y="125967"/>
                </a:cubicBezTo>
                <a:cubicBezTo>
                  <a:pt x="199827" y="120908"/>
                  <a:pt x="212538" y="107818"/>
                  <a:pt x="225754" y="97131"/>
                </a:cubicBezTo>
                <a:cubicBezTo>
                  <a:pt x="238971" y="86444"/>
                  <a:pt x="250227" y="73797"/>
                  <a:pt x="260661" y="61845"/>
                </a:cubicBezTo>
                <a:cubicBezTo>
                  <a:pt x="271095" y="49893"/>
                  <a:pt x="283615" y="35729"/>
                  <a:pt x="288358" y="25421"/>
                </a:cubicBezTo>
                <a:cubicBezTo>
                  <a:pt x="293101" y="15114"/>
                  <a:pt x="288991" y="4237"/>
                  <a:pt x="28911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34" name="Google Shape;334;p24"/>
          <p:cNvCxnSpPr/>
          <p:nvPr/>
        </p:nvCxnSpPr>
        <p:spPr>
          <a:xfrm rot="10800000">
            <a:off x="1147625" y="1726250"/>
            <a:ext cx="9600" cy="398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4"/>
          <p:cNvCxnSpPr/>
          <p:nvPr/>
        </p:nvCxnSpPr>
        <p:spPr>
          <a:xfrm>
            <a:off x="891625" y="5511050"/>
            <a:ext cx="9276900" cy="1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4"/>
          <p:cNvSpPr txBox="1"/>
          <p:nvPr/>
        </p:nvSpPr>
        <p:spPr>
          <a:xfrm>
            <a:off x="493250" y="1754825"/>
            <a:ext cx="483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Pacifico"/>
                <a:ea typeface="Pacifico"/>
                <a:cs typeface="Pacifico"/>
                <a:sym typeface="Pacifico"/>
              </a:rPr>
              <a:t>L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9807925" y="5710250"/>
            <a:ext cx="360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θ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24"/>
          <p:cNvCxnSpPr/>
          <p:nvPr/>
        </p:nvCxnSpPr>
        <p:spPr>
          <a:xfrm>
            <a:off x="1802250" y="2884825"/>
            <a:ext cx="1223700" cy="143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950" y="2884825"/>
            <a:ext cx="381000" cy="6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24"/>
          <p:cNvCxnSpPr/>
          <p:nvPr/>
        </p:nvCxnSpPr>
        <p:spPr>
          <a:xfrm>
            <a:off x="2304975" y="3452725"/>
            <a:ext cx="986400" cy="9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4"/>
          <p:cNvCxnSpPr/>
          <p:nvPr/>
        </p:nvCxnSpPr>
        <p:spPr>
          <a:xfrm>
            <a:off x="3263000" y="4334875"/>
            <a:ext cx="13185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4"/>
          <p:cNvCxnSpPr/>
          <p:nvPr/>
        </p:nvCxnSpPr>
        <p:spPr>
          <a:xfrm>
            <a:off x="4560100" y="4957775"/>
            <a:ext cx="93360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3" name="Google Shape;343;p24"/>
          <p:cNvSpPr/>
          <p:nvPr/>
        </p:nvSpPr>
        <p:spPr>
          <a:xfrm>
            <a:off x="5261138" y="4818625"/>
            <a:ext cx="559500" cy="525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2248050" y="3405275"/>
            <a:ext cx="142200" cy="12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3149175" y="4236925"/>
            <a:ext cx="142200" cy="12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4477775" y="4901550"/>
            <a:ext cx="142200" cy="12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25" y="3542543"/>
            <a:ext cx="1415951" cy="15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4"/>
          <p:cNvSpPr/>
          <p:nvPr/>
        </p:nvSpPr>
        <p:spPr>
          <a:xfrm>
            <a:off x="8457175" y="1230125"/>
            <a:ext cx="3475200" cy="20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Tensorflow, Torch and similar calculate the derivatives and implement GD for you!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Neural Networks as Ensembles</a:t>
            </a:r>
            <a:endParaRPr/>
          </a:p>
        </p:txBody>
      </p:sp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There are limits to what we can capture with (log-)linear models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Most NLP problems are very complex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Can we use multiple classifiers to solve complex problems? </a:t>
            </a:r>
            <a:endParaRPr/>
          </a:p>
        </p:txBody>
      </p:sp>
      <p:sp>
        <p:nvSpPr>
          <p:cNvPr id="356" name="Google Shape;356;p2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Log-linear model visualized</a:t>
            </a:r>
            <a:endParaRPr/>
          </a:p>
        </p:txBody>
      </p:sp>
      <p:sp>
        <p:nvSpPr>
          <p:cNvPr id="363" name="Google Shape;363;p2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7797050" y="4372825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6"/>
          <p:cNvSpPr/>
          <p:nvPr/>
        </p:nvSpPr>
        <p:spPr>
          <a:xfrm>
            <a:off x="8603950" y="4372825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10655425" y="4372825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9449425" y="2874750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9449425" y="1623300"/>
            <a:ext cx="525000" cy="525000"/>
          </a:xfrm>
          <a:prstGeom prst="ellipse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26"/>
          <p:cNvCxnSpPr>
            <a:stCxn id="364" idx="0"/>
            <a:endCxn id="367" idx="3"/>
          </p:cNvCxnSpPr>
          <p:nvPr/>
        </p:nvCxnSpPr>
        <p:spPr>
          <a:xfrm flipH="1" rot="10800000">
            <a:off x="8059550" y="3322825"/>
            <a:ext cx="14667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6"/>
          <p:cNvCxnSpPr>
            <a:stCxn id="365" idx="0"/>
            <a:endCxn id="367" idx="3"/>
          </p:cNvCxnSpPr>
          <p:nvPr/>
        </p:nvCxnSpPr>
        <p:spPr>
          <a:xfrm flipH="1" rot="10800000">
            <a:off x="8866450" y="3322825"/>
            <a:ext cx="6600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26"/>
          <p:cNvCxnSpPr>
            <a:stCxn id="366" idx="0"/>
            <a:endCxn id="367" idx="5"/>
          </p:cNvCxnSpPr>
          <p:nvPr/>
        </p:nvCxnSpPr>
        <p:spPr>
          <a:xfrm rot="10800000">
            <a:off x="9897625" y="3322825"/>
            <a:ext cx="10203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26"/>
          <p:cNvCxnSpPr>
            <a:stCxn id="367" idx="0"/>
            <a:endCxn id="368" idx="4"/>
          </p:cNvCxnSpPr>
          <p:nvPr/>
        </p:nvCxnSpPr>
        <p:spPr>
          <a:xfrm rot="10800000">
            <a:off x="9711925" y="2148450"/>
            <a:ext cx="0" cy="7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6"/>
          <p:cNvSpPr txBox="1"/>
          <p:nvPr/>
        </p:nvSpPr>
        <p:spPr>
          <a:xfrm>
            <a:off x="9367150" y="4005925"/>
            <a:ext cx="8076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5" y="2598900"/>
            <a:ext cx="4456600" cy="11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Multiple log-linear models</a:t>
            </a:r>
            <a:endParaRPr/>
          </a:p>
        </p:txBody>
      </p:sp>
      <p:sp>
        <p:nvSpPr>
          <p:cNvPr id="381" name="Google Shape;381;p2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8110050" y="4576588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8916950" y="4576588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10968425" y="4576588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875695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8756950" y="1756413"/>
            <a:ext cx="525000" cy="525000"/>
          </a:xfrm>
          <a:prstGeom prst="ellipse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27"/>
          <p:cNvCxnSpPr>
            <a:stCxn id="382" idx="0"/>
            <a:endCxn id="385" idx="3"/>
          </p:cNvCxnSpPr>
          <p:nvPr/>
        </p:nvCxnSpPr>
        <p:spPr>
          <a:xfrm flipH="1" rot="10800000">
            <a:off x="8372550" y="3526588"/>
            <a:ext cx="4614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27"/>
          <p:cNvCxnSpPr>
            <a:stCxn id="383" idx="0"/>
            <a:endCxn id="385" idx="3"/>
          </p:cNvCxnSpPr>
          <p:nvPr/>
        </p:nvCxnSpPr>
        <p:spPr>
          <a:xfrm rot="10800000">
            <a:off x="8833850" y="3526588"/>
            <a:ext cx="3456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27"/>
          <p:cNvCxnSpPr>
            <a:stCxn id="384" idx="0"/>
            <a:endCxn id="385" idx="5"/>
          </p:cNvCxnSpPr>
          <p:nvPr/>
        </p:nvCxnSpPr>
        <p:spPr>
          <a:xfrm rot="10800000">
            <a:off x="9205025" y="3526588"/>
            <a:ext cx="20259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27"/>
          <p:cNvCxnSpPr>
            <a:stCxn id="385" idx="0"/>
            <a:endCxn id="386" idx="4"/>
          </p:cNvCxnSpPr>
          <p:nvPr/>
        </p:nvCxnSpPr>
        <p:spPr>
          <a:xfrm rot="10800000">
            <a:off x="9019450" y="2281413"/>
            <a:ext cx="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27"/>
          <p:cNvSpPr txBox="1"/>
          <p:nvPr/>
        </p:nvSpPr>
        <p:spPr>
          <a:xfrm>
            <a:off x="9680150" y="4209688"/>
            <a:ext cx="8076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9622175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9622175" y="1756413"/>
            <a:ext cx="525000" cy="525000"/>
          </a:xfrm>
          <a:prstGeom prst="ellipse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1048740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10487400" y="1756413"/>
            <a:ext cx="525000" cy="525000"/>
          </a:xfrm>
          <a:prstGeom prst="ellipse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27"/>
          <p:cNvCxnSpPr>
            <a:stCxn id="382" idx="0"/>
            <a:endCxn id="392" idx="3"/>
          </p:cNvCxnSpPr>
          <p:nvPr/>
        </p:nvCxnSpPr>
        <p:spPr>
          <a:xfrm flipH="1" rot="10800000">
            <a:off x="8372550" y="3526588"/>
            <a:ext cx="13266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7"/>
          <p:cNvCxnSpPr>
            <a:stCxn id="383" idx="0"/>
            <a:endCxn id="392" idx="3"/>
          </p:cNvCxnSpPr>
          <p:nvPr/>
        </p:nvCxnSpPr>
        <p:spPr>
          <a:xfrm flipH="1" rot="10800000">
            <a:off x="9179450" y="3526588"/>
            <a:ext cx="5196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27"/>
          <p:cNvCxnSpPr>
            <a:stCxn id="382" idx="0"/>
            <a:endCxn id="394" idx="3"/>
          </p:cNvCxnSpPr>
          <p:nvPr/>
        </p:nvCxnSpPr>
        <p:spPr>
          <a:xfrm flipH="1" rot="10800000">
            <a:off x="8372550" y="3526588"/>
            <a:ext cx="21918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27"/>
          <p:cNvCxnSpPr>
            <a:stCxn id="383" idx="0"/>
            <a:endCxn id="394" idx="3"/>
          </p:cNvCxnSpPr>
          <p:nvPr/>
        </p:nvCxnSpPr>
        <p:spPr>
          <a:xfrm flipH="1" rot="10800000">
            <a:off x="9179450" y="3526588"/>
            <a:ext cx="13848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27"/>
          <p:cNvCxnSpPr>
            <a:stCxn id="384" idx="0"/>
            <a:endCxn id="392" idx="5"/>
          </p:cNvCxnSpPr>
          <p:nvPr/>
        </p:nvCxnSpPr>
        <p:spPr>
          <a:xfrm rot="10800000">
            <a:off x="10070225" y="3526588"/>
            <a:ext cx="11607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27"/>
          <p:cNvCxnSpPr>
            <a:stCxn id="384" idx="0"/>
            <a:endCxn id="394" idx="5"/>
          </p:cNvCxnSpPr>
          <p:nvPr/>
        </p:nvCxnSpPr>
        <p:spPr>
          <a:xfrm rot="10800000">
            <a:off x="10935425" y="3526588"/>
            <a:ext cx="2955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27"/>
          <p:cNvCxnSpPr>
            <a:stCxn id="392" idx="0"/>
            <a:endCxn id="393" idx="4"/>
          </p:cNvCxnSpPr>
          <p:nvPr/>
        </p:nvCxnSpPr>
        <p:spPr>
          <a:xfrm rot="10800000">
            <a:off x="9884675" y="2281413"/>
            <a:ext cx="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27"/>
          <p:cNvCxnSpPr>
            <a:endCxn id="395" idx="4"/>
          </p:cNvCxnSpPr>
          <p:nvPr/>
        </p:nvCxnSpPr>
        <p:spPr>
          <a:xfrm rot="10800000">
            <a:off x="10749900" y="2281413"/>
            <a:ext cx="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4" name="Google Shape;4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275" y="1685550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275" y="2533175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275" y="3342825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9575" y="5309725"/>
            <a:ext cx="21717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/>
          <p:nvPr/>
        </p:nvSpPr>
        <p:spPr>
          <a:xfrm>
            <a:off x="3538075" y="4353825"/>
            <a:ext cx="1053000" cy="66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Multiple Layers</a:t>
            </a:r>
            <a:endParaRPr/>
          </a:p>
        </p:txBody>
      </p:sp>
      <p:sp>
        <p:nvSpPr>
          <p:cNvPr id="415" name="Google Shape;415;p2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416" name="Google Shape;416;p28"/>
          <p:cNvSpPr/>
          <p:nvPr/>
        </p:nvSpPr>
        <p:spPr>
          <a:xfrm>
            <a:off x="8110050" y="4576588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8916950" y="4576588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"/>
          <p:cNvSpPr/>
          <p:nvPr/>
        </p:nvSpPr>
        <p:spPr>
          <a:xfrm>
            <a:off x="10968425" y="4576588"/>
            <a:ext cx="525000" cy="525000"/>
          </a:xfrm>
          <a:prstGeom prst="ellipse">
            <a:avLst/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875695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9622175" y="836338"/>
            <a:ext cx="525000" cy="525000"/>
          </a:xfrm>
          <a:prstGeom prst="ellipse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28"/>
          <p:cNvCxnSpPr>
            <a:stCxn id="416" idx="0"/>
            <a:endCxn id="419" idx="3"/>
          </p:cNvCxnSpPr>
          <p:nvPr/>
        </p:nvCxnSpPr>
        <p:spPr>
          <a:xfrm flipH="1" rot="10800000">
            <a:off x="8372550" y="3526588"/>
            <a:ext cx="4614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28"/>
          <p:cNvCxnSpPr>
            <a:stCxn id="417" idx="0"/>
            <a:endCxn id="419" idx="3"/>
          </p:cNvCxnSpPr>
          <p:nvPr/>
        </p:nvCxnSpPr>
        <p:spPr>
          <a:xfrm rot="10800000">
            <a:off x="8833850" y="3526588"/>
            <a:ext cx="3456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28"/>
          <p:cNvCxnSpPr>
            <a:stCxn id="418" idx="0"/>
            <a:endCxn id="419" idx="5"/>
          </p:cNvCxnSpPr>
          <p:nvPr/>
        </p:nvCxnSpPr>
        <p:spPr>
          <a:xfrm rot="10800000">
            <a:off x="9205025" y="3526588"/>
            <a:ext cx="20259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28"/>
          <p:cNvSpPr txBox="1"/>
          <p:nvPr/>
        </p:nvSpPr>
        <p:spPr>
          <a:xfrm>
            <a:off x="9680150" y="4209688"/>
            <a:ext cx="8076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8"/>
          <p:cNvSpPr/>
          <p:nvPr/>
        </p:nvSpPr>
        <p:spPr>
          <a:xfrm>
            <a:off x="9622175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8"/>
          <p:cNvSpPr/>
          <p:nvPr/>
        </p:nvSpPr>
        <p:spPr>
          <a:xfrm>
            <a:off x="1048740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28"/>
          <p:cNvCxnSpPr>
            <a:stCxn id="416" idx="0"/>
            <a:endCxn id="425" idx="3"/>
          </p:cNvCxnSpPr>
          <p:nvPr/>
        </p:nvCxnSpPr>
        <p:spPr>
          <a:xfrm flipH="1" rot="10800000">
            <a:off x="8372550" y="3526588"/>
            <a:ext cx="13266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8"/>
          <p:cNvCxnSpPr>
            <a:stCxn id="417" idx="0"/>
            <a:endCxn id="425" idx="3"/>
          </p:cNvCxnSpPr>
          <p:nvPr/>
        </p:nvCxnSpPr>
        <p:spPr>
          <a:xfrm flipH="1" rot="10800000">
            <a:off x="9179450" y="3526588"/>
            <a:ext cx="5196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8"/>
          <p:cNvCxnSpPr>
            <a:stCxn id="416" idx="0"/>
            <a:endCxn id="426" idx="3"/>
          </p:cNvCxnSpPr>
          <p:nvPr/>
        </p:nvCxnSpPr>
        <p:spPr>
          <a:xfrm flipH="1" rot="10800000">
            <a:off x="8372550" y="3526588"/>
            <a:ext cx="21918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28"/>
          <p:cNvCxnSpPr>
            <a:stCxn id="417" idx="0"/>
            <a:endCxn id="426" idx="3"/>
          </p:cNvCxnSpPr>
          <p:nvPr/>
        </p:nvCxnSpPr>
        <p:spPr>
          <a:xfrm flipH="1" rot="10800000">
            <a:off x="9179450" y="3526588"/>
            <a:ext cx="13848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8"/>
          <p:cNvCxnSpPr>
            <a:stCxn id="418" idx="0"/>
            <a:endCxn id="425" idx="5"/>
          </p:cNvCxnSpPr>
          <p:nvPr/>
        </p:nvCxnSpPr>
        <p:spPr>
          <a:xfrm rot="10800000">
            <a:off x="10070225" y="3526588"/>
            <a:ext cx="11607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28"/>
          <p:cNvCxnSpPr>
            <a:stCxn id="418" idx="0"/>
            <a:endCxn id="426" idx="5"/>
          </p:cNvCxnSpPr>
          <p:nvPr/>
        </p:nvCxnSpPr>
        <p:spPr>
          <a:xfrm rot="10800000">
            <a:off x="10935425" y="3526588"/>
            <a:ext cx="2955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28"/>
          <p:cNvSpPr/>
          <p:nvPr/>
        </p:nvSpPr>
        <p:spPr>
          <a:xfrm>
            <a:off x="9189563" y="189346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10054788" y="189346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28"/>
          <p:cNvCxnSpPr>
            <a:stCxn id="419" idx="0"/>
            <a:endCxn id="433" idx="4"/>
          </p:cNvCxnSpPr>
          <p:nvPr/>
        </p:nvCxnSpPr>
        <p:spPr>
          <a:xfrm flipH="1" rot="10800000">
            <a:off x="9019450" y="2418513"/>
            <a:ext cx="4326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28"/>
          <p:cNvCxnSpPr>
            <a:stCxn id="419" idx="0"/>
            <a:endCxn id="434" idx="4"/>
          </p:cNvCxnSpPr>
          <p:nvPr/>
        </p:nvCxnSpPr>
        <p:spPr>
          <a:xfrm flipH="1" rot="10800000">
            <a:off x="9019450" y="2418513"/>
            <a:ext cx="12978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28"/>
          <p:cNvCxnSpPr>
            <a:stCxn id="425" idx="0"/>
            <a:endCxn id="433" idx="4"/>
          </p:cNvCxnSpPr>
          <p:nvPr/>
        </p:nvCxnSpPr>
        <p:spPr>
          <a:xfrm rot="10800000">
            <a:off x="9452075" y="2418513"/>
            <a:ext cx="4326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28"/>
          <p:cNvCxnSpPr>
            <a:stCxn id="425" idx="0"/>
            <a:endCxn id="434" idx="4"/>
          </p:cNvCxnSpPr>
          <p:nvPr/>
        </p:nvCxnSpPr>
        <p:spPr>
          <a:xfrm flipH="1" rot="10800000">
            <a:off x="9884675" y="2418513"/>
            <a:ext cx="4326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28"/>
          <p:cNvCxnSpPr>
            <a:stCxn id="426" idx="0"/>
            <a:endCxn id="433" idx="4"/>
          </p:cNvCxnSpPr>
          <p:nvPr/>
        </p:nvCxnSpPr>
        <p:spPr>
          <a:xfrm rot="10800000">
            <a:off x="9452100" y="2418513"/>
            <a:ext cx="12978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28"/>
          <p:cNvCxnSpPr>
            <a:stCxn id="426" idx="0"/>
            <a:endCxn id="434" idx="4"/>
          </p:cNvCxnSpPr>
          <p:nvPr/>
        </p:nvCxnSpPr>
        <p:spPr>
          <a:xfrm rot="10800000">
            <a:off x="10317300" y="2418513"/>
            <a:ext cx="4326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28"/>
          <p:cNvCxnSpPr>
            <a:stCxn id="433" idx="0"/>
            <a:endCxn id="420" idx="4"/>
          </p:cNvCxnSpPr>
          <p:nvPr/>
        </p:nvCxnSpPr>
        <p:spPr>
          <a:xfrm flipH="1" rot="10800000">
            <a:off x="9452063" y="1361263"/>
            <a:ext cx="43260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28"/>
          <p:cNvCxnSpPr>
            <a:stCxn id="434" idx="0"/>
            <a:endCxn id="420" idx="4"/>
          </p:cNvCxnSpPr>
          <p:nvPr/>
        </p:nvCxnSpPr>
        <p:spPr>
          <a:xfrm rot="10800000">
            <a:off x="9884688" y="1361263"/>
            <a:ext cx="43260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3" name="Google Shape;4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109" y="1785550"/>
            <a:ext cx="3129481" cy="4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35" y="2418475"/>
            <a:ext cx="3104830" cy="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8"/>
          <p:cNvSpPr txBox="1"/>
          <p:nvPr/>
        </p:nvSpPr>
        <p:spPr>
          <a:xfrm>
            <a:off x="692450" y="3063800"/>
            <a:ext cx="69528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Note we now have the following parameters: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Θ = { </a:t>
            </a: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W, V, b, c 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We can learn the model the same way.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/>
          <p:nvPr/>
        </p:nvSpPr>
        <p:spPr>
          <a:xfrm>
            <a:off x="1628000" y="3998800"/>
            <a:ext cx="3754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Roboto Mono"/>
                <a:ea typeface="Roboto Mono"/>
                <a:cs typeface="Roboto Mono"/>
                <a:sym typeface="Roboto Mono"/>
              </a:rPr>
              <a:t>Ti sa xml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Input in NLP</a:t>
            </a:r>
            <a:endParaRPr/>
          </a:p>
        </p:txBody>
      </p:sp>
      <p:sp>
        <p:nvSpPr>
          <p:cNvPr id="459" name="Google Shape;459;p30"/>
          <p:cNvSpPr txBox="1"/>
          <p:nvPr>
            <p:ph idx="1" type="body"/>
          </p:nvPr>
        </p:nvSpPr>
        <p:spPr>
          <a:xfrm>
            <a:off x="838200" y="1825625"/>
            <a:ext cx="61215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 Computer Vision, images can be scaled to a fixed size.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 NLP, we can’t rescale a sentence: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461" name="Google Shape;4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100" y="1843225"/>
            <a:ext cx="4927500" cy="326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100" y="1843228"/>
            <a:ext cx="4927500" cy="32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 txBox="1"/>
          <p:nvPr/>
        </p:nvSpPr>
        <p:spPr>
          <a:xfrm>
            <a:off x="1628000" y="3998800"/>
            <a:ext cx="3754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Roboto Mono"/>
                <a:ea typeface="Roboto Mono"/>
                <a:cs typeface="Roboto Mono"/>
                <a:sym typeface="Roboto Mono"/>
              </a:rPr>
              <a:t>This is an example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Parameter Sharing</a:t>
            </a:r>
            <a:endParaRPr/>
          </a:p>
        </p:txBody>
      </p:sp>
      <p:sp>
        <p:nvSpPr>
          <p:cNvPr id="470" name="Google Shape;470;p3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Train same network for each word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h</a:t>
            </a:r>
            <a:r>
              <a:rPr baseline="-25000" lang="en-IE"/>
              <a:t>1 </a:t>
            </a:r>
            <a:r>
              <a:rPr b="1" lang="en-IE"/>
              <a:t>= </a:t>
            </a:r>
            <a:r>
              <a:rPr lang="en-IE"/>
              <a:t>σ(</a:t>
            </a:r>
            <a:r>
              <a:rPr b="1" lang="en-IE"/>
              <a:t>Aw</a:t>
            </a:r>
            <a:r>
              <a:rPr baseline="-25000" lang="en-IE"/>
              <a:t>1</a:t>
            </a:r>
            <a:r>
              <a:rPr lang="en-IE"/>
              <a:t> + </a:t>
            </a:r>
            <a:r>
              <a:rPr b="1" lang="en-IE"/>
              <a:t>b</a:t>
            </a:r>
            <a:r>
              <a:rPr lang="en-IE"/>
              <a:t>)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h</a:t>
            </a:r>
            <a:r>
              <a:rPr baseline="-25000" lang="en-IE"/>
              <a:t>2 </a:t>
            </a:r>
            <a:r>
              <a:rPr b="1" lang="en-IE"/>
              <a:t>= </a:t>
            </a:r>
            <a:r>
              <a:rPr lang="en-IE"/>
              <a:t>σ(</a:t>
            </a:r>
            <a:r>
              <a:rPr b="1" lang="en-IE"/>
              <a:t>Aw</a:t>
            </a:r>
            <a:r>
              <a:rPr baseline="-25000" lang="en-IE"/>
              <a:t>2</a:t>
            </a:r>
            <a:r>
              <a:rPr lang="en-IE"/>
              <a:t> + </a:t>
            </a:r>
            <a:r>
              <a:rPr b="1" lang="en-IE"/>
              <a:t>b</a:t>
            </a:r>
            <a:r>
              <a:rPr lang="en-IE"/>
              <a:t>)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….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h</a:t>
            </a:r>
            <a:r>
              <a:rPr baseline="-25000" lang="en-IE"/>
              <a:t>n </a:t>
            </a:r>
            <a:r>
              <a:rPr b="1" lang="en-IE"/>
              <a:t>= </a:t>
            </a:r>
            <a:r>
              <a:rPr lang="en-IE"/>
              <a:t>σ(</a:t>
            </a:r>
            <a:r>
              <a:rPr b="1" lang="en-IE"/>
              <a:t>Aw</a:t>
            </a:r>
            <a:r>
              <a:rPr baseline="-25000" lang="en-IE"/>
              <a:t>n</a:t>
            </a:r>
            <a:r>
              <a:rPr lang="en-IE"/>
              <a:t> + </a:t>
            </a:r>
            <a:r>
              <a:rPr b="1" lang="en-IE"/>
              <a:t>b</a:t>
            </a:r>
            <a:r>
              <a:rPr lang="en-IE"/>
              <a:t>)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Still a variable number of </a:t>
            </a:r>
            <a:r>
              <a:rPr b="1" lang="en-IE"/>
              <a:t>h</a:t>
            </a:r>
            <a:r>
              <a:rPr baseline="-25000" lang="en-IE"/>
              <a:t>i</a:t>
            </a:r>
            <a:endParaRPr baseline="-25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1" name="Google Shape;471;p3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472" name="Google Shape;472;p31"/>
          <p:cNvSpPr/>
          <p:nvPr/>
        </p:nvSpPr>
        <p:spPr>
          <a:xfrm rot="1206552">
            <a:off x="6205081" y="2806826"/>
            <a:ext cx="2282653" cy="103953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1"/>
          <p:cNvSpPr/>
          <p:nvPr/>
        </p:nvSpPr>
        <p:spPr>
          <a:xfrm rot="835490">
            <a:off x="6205102" y="3163077"/>
            <a:ext cx="2282580" cy="103938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/>
          <p:nvPr/>
        </p:nvSpPr>
        <p:spPr>
          <a:xfrm rot="-727863">
            <a:off x="6123610" y="3610933"/>
            <a:ext cx="2282673" cy="10393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"/>
          <p:cNvSpPr/>
          <p:nvPr/>
        </p:nvSpPr>
        <p:spPr>
          <a:xfrm>
            <a:off x="8783950" y="3346850"/>
            <a:ext cx="2894100" cy="105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Share the same matrix for each word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Neural Networks</a:t>
            </a:r>
            <a:endParaRPr/>
          </a:p>
        </p:txBody>
      </p:sp>
      <p:sp>
        <p:nvSpPr>
          <p:cNvPr id="482" name="Google Shape;482;p3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7919100" y="1536225"/>
            <a:ext cx="2914200" cy="4109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1586500" y="1642850"/>
            <a:ext cx="2914200" cy="4109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4752800" y="1590425"/>
            <a:ext cx="2914200" cy="4109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5047275" y="2374763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5047275" y="3064302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5047275" y="3698701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"/>
          <p:cNvSpPr/>
          <p:nvPr/>
        </p:nvSpPr>
        <p:spPr>
          <a:xfrm>
            <a:off x="5047275" y="4395486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2"/>
          <p:cNvSpPr/>
          <p:nvPr/>
        </p:nvSpPr>
        <p:spPr>
          <a:xfrm>
            <a:off x="5047275" y="5092271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6862795" y="2690888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2"/>
          <p:cNvSpPr/>
          <p:nvPr/>
        </p:nvSpPr>
        <p:spPr>
          <a:xfrm>
            <a:off x="5047275" y="1820250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2"/>
          <p:cNvSpPr/>
          <p:nvPr/>
        </p:nvSpPr>
        <p:spPr>
          <a:xfrm>
            <a:off x="6862795" y="3328746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/>
          <p:nvPr/>
        </p:nvSpPr>
        <p:spPr>
          <a:xfrm>
            <a:off x="6862795" y="4014806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32"/>
          <p:cNvCxnSpPr>
            <a:stCxn id="492" idx="6"/>
            <a:endCxn id="491" idx="2"/>
          </p:cNvCxnSpPr>
          <p:nvPr/>
        </p:nvCxnSpPr>
        <p:spPr>
          <a:xfrm>
            <a:off x="5350275" y="1978350"/>
            <a:ext cx="1512600" cy="870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6" name="Google Shape;496;p32"/>
          <p:cNvCxnSpPr>
            <a:stCxn id="492" idx="6"/>
            <a:endCxn id="493" idx="2"/>
          </p:cNvCxnSpPr>
          <p:nvPr/>
        </p:nvCxnSpPr>
        <p:spPr>
          <a:xfrm>
            <a:off x="5350275" y="1978350"/>
            <a:ext cx="1512600" cy="1508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7" name="Google Shape;497;p32"/>
          <p:cNvCxnSpPr>
            <a:stCxn id="492" idx="6"/>
            <a:endCxn id="494" idx="2"/>
          </p:cNvCxnSpPr>
          <p:nvPr/>
        </p:nvCxnSpPr>
        <p:spPr>
          <a:xfrm>
            <a:off x="5350275" y="1978350"/>
            <a:ext cx="1512600" cy="2194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8" name="Google Shape;498;p32"/>
          <p:cNvCxnSpPr>
            <a:stCxn id="486" idx="6"/>
            <a:endCxn id="491" idx="2"/>
          </p:cNvCxnSpPr>
          <p:nvPr/>
        </p:nvCxnSpPr>
        <p:spPr>
          <a:xfrm>
            <a:off x="5350275" y="2532863"/>
            <a:ext cx="1512600" cy="316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9" name="Google Shape;499;p32"/>
          <p:cNvCxnSpPr>
            <a:stCxn id="486" idx="6"/>
            <a:endCxn id="493" idx="2"/>
          </p:cNvCxnSpPr>
          <p:nvPr/>
        </p:nvCxnSpPr>
        <p:spPr>
          <a:xfrm>
            <a:off x="5350275" y="2532863"/>
            <a:ext cx="1512600" cy="9540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0" name="Google Shape;500;p32"/>
          <p:cNvCxnSpPr>
            <a:stCxn id="486" idx="6"/>
            <a:endCxn id="494" idx="2"/>
          </p:cNvCxnSpPr>
          <p:nvPr/>
        </p:nvCxnSpPr>
        <p:spPr>
          <a:xfrm>
            <a:off x="5350275" y="2532863"/>
            <a:ext cx="1512600" cy="16401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1" name="Google Shape;501;p32"/>
          <p:cNvCxnSpPr>
            <a:endCxn id="491" idx="2"/>
          </p:cNvCxnSpPr>
          <p:nvPr/>
        </p:nvCxnSpPr>
        <p:spPr>
          <a:xfrm flipH="1" rot="10800000">
            <a:off x="5350495" y="2848988"/>
            <a:ext cx="1512300" cy="373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2" name="Google Shape;502;p32"/>
          <p:cNvCxnSpPr>
            <a:stCxn id="487" idx="6"/>
            <a:endCxn id="493" idx="2"/>
          </p:cNvCxnSpPr>
          <p:nvPr/>
        </p:nvCxnSpPr>
        <p:spPr>
          <a:xfrm>
            <a:off x="5350275" y="3222402"/>
            <a:ext cx="1512600" cy="2643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3" name="Google Shape;503;p32"/>
          <p:cNvCxnSpPr>
            <a:stCxn id="487" idx="6"/>
            <a:endCxn id="494" idx="2"/>
          </p:cNvCxnSpPr>
          <p:nvPr/>
        </p:nvCxnSpPr>
        <p:spPr>
          <a:xfrm>
            <a:off x="5350275" y="3222402"/>
            <a:ext cx="1512600" cy="950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4" name="Google Shape;504;p32"/>
          <p:cNvCxnSpPr>
            <a:stCxn id="488" idx="6"/>
            <a:endCxn id="493" idx="2"/>
          </p:cNvCxnSpPr>
          <p:nvPr/>
        </p:nvCxnSpPr>
        <p:spPr>
          <a:xfrm flipH="1" rot="10800000">
            <a:off x="5350275" y="3486901"/>
            <a:ext cx="1512600" cy="3699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5" name="Google Shape;505;p32"/>
          <p:cNvCxnSpPr>
            <a:stCxn id="488" idx="6"/>
            <a:endCxn id="491" idx="2"/>
          </p:cNvCxnSpPr>
          <p:nvPr/>
        </p:nvCxnSpPr>
        <p:spPr>
          <a:xfrm flipH="1" rot="10800000">
            <a:off x="5350275" y="2849101"/>
            <a:ext cx="1512600" cy="1007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6" name="Google Shape;506;p32"/>
          <p:cNvCxnSpPr>
            <a:stCxn id="488" idx="6"/>
            <a:endCxn id="494" idx="2"/>
          </p:cNvCxnSpPr>
          <p:nvPr/>
        </p:nvCxnSpPr>
        <p:spPr>
          <a:xfrm>
            <a:off x="5350275" y="3856801"/>
            <a:ext cx="1512600" cy="316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7" name="Google Shape;507;p32"/>
          <p:cNvCxnSpPr>
            <a:stCxn id="489" idx="6"/>
            <a:endCxn id="491" idx="2"/>
          </p:cNvCxnSpPr>
          <p:nvPr/>
        </p:nvCxnSpPr>
        <p:spPr>
          <a:xfrm flipH="1" rot="10800000">
            <a:off x="5350275" y="2848986"/>
            <a:ext cx="1512600" cy="1704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8" name="Google Shape;508;p32"/>
          <p:cNvCxnSpPr>
            <a:stCxn id="489" idx="6"/>
            <a:endCxn id="493" idx="2"/>
          </p:cNvCxnSpPr>
          <p:nvPr/>
        </p:nvCxnSpPr>
        <p:spPr>
          <a:xfrm flipH="1" rot="10800000">
            <a:off x="5350275" y="3486786"/>
            <a:ext cx="1512600" cy="10668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9" name="Google Shape;509;p32"/>
          <p:cNvCxnSpPr>
            <a:stCxn id="489" idx="6"/>
            <a:endCxn id="494" idx="2"/>
          </p:cNvCxnSpPr>
          <p:nvPr/>
        </p:nvCxnSpPr>
        <p:spPr>
          <a:xfrm flipH="1" rot="10800000">
            <a:off x="5350275" y="4172886"/>
            <a:ext cx="1512600" cy="380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0" name="Google Shape;510;p32"/>
          <p:cNvCxnSpPr>
            <a:stCxn id="490" idx="6"/>
            <a:endCxn id="491" idx="2"/>
          </p:cNvCxnSpPr>
          <p:nvPr/>
        </p:nvCxnSpPr>
        <p:spPr>
          <a:xfrm flipH="1" rot="10800000">
            <a:off x="5350275" y="2848871"/>
            <a:ext cx="1512600" cy="2401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1" name="Google Shape;511;p32"/>
          <p:cNvCxnSpPr>
            <a:stCxn id="490" idx="6"/>
            <a:endCxn id="493" idx="2"/>
          </p:cNvCxnSpPr>
          <p:nvPr/>
        </p:nvCxnSpPr>
        <p:spPr>
          <a:xfrm flipH="1" rot="10800000">
            <a:off x="5350275" y="3486971"/>
            <a:ext cx="1512600" cy="1763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2" name="Google Shape;512;p32"/>
          <p:cNvCxnSpPr>
            <a:endCxn id="494" idx="2"/>
          </p:cNvCxnSpPr>
          <p:nvPr/>
        </p:nvCxnSpPr>
        <p:spPr>
          <a:xfrm flipH="1" rot="10800000">
            <a:off x="5350495" y="4172906"/>
            <a:ext cx="1512300" cy="1077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3" name="Google Shape;513;p32"/>
          <p:cNvSpPr/>
          <p:nvPr/>
        </p:nvSpPr>
        <p:spPr>
          <a:xfrm>
            <a:off x="8255610" y="2374763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2"/>
          <p:cNvSpPr/>
          <p:nvPr/>
        </p:nvSpPr>
        <p:spPr>
          <a:xfrm>
            <a:off x="8255610" y="3064302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8255610" y="3698701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8255610" y="4395486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8255610" y="5092271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8255610" y="1820250"/>
            <a:ext cx="303000" cy="316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" name="Google Shape;519;p32"/>
          <p:cNvCxnSpPr>
            <a:stCxn id="491" idx="6"/>
            <a:endCxn id="518" idx="2"/>
          </p:cNvCxnSpPr>
          <p:nvPr/>
        </p:nvCxnSpPr>
        <p:spPr>
          <a:xfrm flipH="1" rot="10800000">
            <a:off x="7165795" y="1978388"/>
            <a:ext cx="1089900" cy="870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0" name="Google Shape;520;p32"/>
          <p:cNvCxnSpPr>
            <a:stCxn id="491" idx="6"/>
            <a:endCxn id="513" idx="2"/>
          </p:cNvCxnSpPr>
          <p:nvPr/>
        </p:nvCxnSpPr>
        <p:spPr>
          <a:xfrm flipH="1" rot="10800000">
            <a:off x="7165795" y="2532788"/>
            <a:ext cx="1089900" cy="316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1" name="Google Shape;521;p32"/>
          <p:cNvCxnSpPr>
            <a:stCxn id="491" idx="6"/>
            <a:endCxn id="514" idx="2"/>
          </p:cNvCxnSpPr>
          <p:nvPr/>
        </p:nvCxnSpPr>
        <p:spPr>
          <a:xfrm>
            <a:off x="7165795" y="2848988"/>
            <a:ext cx="1089900" cy="373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2" name="Google Shape;522;p32"/>
          <p:cNvCxnSpPr>
            <a:stCxn id="491" idx="6"/>
            <a:endCxn id="515" idx="2"/>
          </p:cNvCxnSpPr>
          <p:nvPr/>
        </p:nvCxnSpPr>
        <p:spPr>
          <a:xfrm>
            <a:off x="7165795" y="2848988"/>
            <a:ext cx="1089900" cy="1007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3" name="Google Shape;523;p32"/>
          <p:cNvCxnSpPr>
            <a:stCxn id="491" idx="6"/>
            <a:endCxn id="516" idx="2"/>
          </p:cNvCxnSpPr>
          <p:nvPr/>
        </p:nvCxnSpPr>
        <p:spPr>
          <a:xfrm>
            <a:off x="7165795" y="2848988"/>
            <a:ext cx="1089900" cy="1704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4" name="Google Shape;524;p32"/>
          <p:cNvCxnSpPr>
            <a:stCxn id="491" idx="6"/>
            <a:endCxn id="517" idx="2"/>
          </p:cNvCxnSpPr>
          <p:nvPr/>
        </p:nvCxnSpPr>
        <p:spPr>
          <a:xfrm>
            <a:off x="7165795" y="2848988"/>
            <a:ext cx="1089900" cy="2401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5" name="Google Shape;525;p32"/>
          <p:cNvCxnSpPr>
            <a:stCxn id="493" idx="6"/>
            <a:endCxn id="518" idx="2"/>
          </p:cNvCxnSpPr>
          <p:nvPr/>
        </p:nvCxnSpPr>
        <p:spPr>
          <a:xfrm flipH="1" rot="10800000">
            <a:off x="7165795" y="1978446"/>
            <a:ext cx="1089900" cy="1508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6" name="Google Shape;526;p32"/>
          <p:cNvCxnSpPr>
            <a:stCxn id="493" idx="6"/>
            <a:endCxn id="513" idx="2"/>
          </p:cNvCxnSpPr>
          <p:nvPr/>
        </p:nvCxnSpPr>
        <p:spPr>
          <a:xfrm flipH="1" rot="10800000">
            <a:off x="7165795" y="2532846"/>
            <a:ext cx="1089900" cy="9540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7" name="Google Shape;527;p32"/>
          <p:cNvCxnSpPr>
            <a:stCxn id="493" idx="6"/>
            <a:endCxn id="514" idx="2"/>
          </p:cNvCxnSpPr>
          <p:nvPr/>
        </p:nvCxnSpPr>
        <p:spPr>
          <a:xfrm flipH="1" rot="10800000">
            <a:off x="7165795" y="3222546"/>
            <a:ext cx="1089900" cy="2643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8" name="Google Shape;528;p32"/>
          <p:cNvCxnSpPr>
            <a:stCxn id="493" idx="6"/>
            <a:endCxn id="515" idx="2"/>
          </p:cNvCxnSpPr>
          <p:nvPr/>
        </p:nvCxnSpPr>
        <p:spPr>
          <a:xfrm>
            <a:off x="7165795" y="3486846"/>
            <a:ext cx="1089900" cy="3699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9" name="Google Shape;529;p32"/>
          <p:cNvCxnSpPr>
            <a:stCxn id="493" idx="6"/>
            <a:endCxn id="516" idx="2"/>
          </p:cNvCxnSpPr>
          <p:nvPr/>
        </p:nvCxnSpPr>
        <p:spPr>
          <a:xfrm>
            <a:off x="7165795" y="3486846"/>
            <a:ext cx="1089900" cy="10668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0" name="Google Shape;530;p32"/>
          <p:cNvCxnSpPr>
            <a:stCxn id="493" idx="6"/>
            <a:endCxn id="517" idx="2"/>
          </p:cNvCxnSpPr>
          <p:nvPr/>
        </p:nvCxnSpPr>
        <p:spPr>
          <a:xfrm>
            <a:off x="7165795" y="3486846"/>
            <a:ext cx="1089900" cy="1763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1" name="Google Shape;531;p32"/>
          <p:cNvCxnSpPr>
            <a:stCxn id="494" idx="6"/>
            <a:endCxn id="518" idx="2"/>
          </p:cNvCxnSpPr>
          <p:nvPr/>
        </p:nvCxnSpPr>
        <p:spPr>
          <a:xfrm flipH="1" rot="10800000">
            <a:off x="7165795" y="1978406"/>
            <a:ext cx="1089900" cy="2194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2" name="Google Shape;532;p32"/>
          <p:cNvCxnSpPr>
            <a:stCxn id="494" idx="6"/>
            <a:endCxn id="513" idx="2"/>
          </p:cNvCxnSpPr>
          <p:nvPr/>
        </p:nvCxnSpPr>
        <p:spPr>
          <a:xfrm flipH="1" rot="10800000">
            <a:off x="7165795" y="2532806"/>
            <a:ext cx="1089900" cy="16401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3" name="Google Shape;533;p32"/>
          <p:cNvCxnSpPr>
            <a:stCxn id="494" idx="6"/>
            <a:endCxn id="514" idx="2"/>
          </p:cNvCxnSpPr>
          <p:nvPr/>
        </p:nvCxnSpPr>
        <p:spPr>
          <a:xfrm flipH="1" rot="10800000">
            <a:off x="7165795" y="3222506"/>
            <a:ext cx="1089900" cy="950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4" name="Google Shape;534;p32"/>
          <p:cNvCxnSpPr>
            <a:stCxn id="494" idx="6"/>
            <a:endCxn id="515" idx="2"/>
          </p:cNvCxnSpPr>
          <p:nvPr/>
        </p:nvCxnSpPr>
        <p:spPr>
          <a:xfrm flipH="1" rot="10800000">
            <a:off x="7165795" y="3856706"/>
            <a:ext cx="1089900" cy="316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5" name="Google Shape;535;p32"/>
          <p:cNvCxnSpPr>
            <a:stCxn id="494" idx="6"/>
            <a:endCxn id="516" idx="2"/>
          </p:cNvCxnSpPr>
          <p:nvPr/>
        </p:nvCxnSpPr>
        <p:spPr>
          <a:xfrm>
            <a:off x="7165795" y="4172906"/>
            <a:ext cx="1089900" cy="380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6" name="Google Shape;536;p32"/>
          <p:cNvCxnSpPr>
            <a:stCxn id="494" idx="6"/>
            <a:endCxn id="517" idx="2"/>
          </p:cNvCxnSpPr>
          <p:nvPr/>
        </p:nvCxnSpPr>
        <p:spPr>
          <a:xfrm>
            <a:off x="7165795" y="4172906"/>
            <a:ext cx="1089900" cy="1077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7" name="Google Shape;537;p32"/>
          <p:cNvCxnSpPr/>
          <p:nvPr/>
        </p:nvCxnSpPr>
        <p:spPr>
          <a:xfrm flipH="1" rot="10800000">
            <a:off x="3957585" y="1978340"/>
            <a:ext cx="1089600" cy="870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8" name="Google Shape;538;p32"/>
          <p:cNvCxnSpPr/>
          <p:nvPr/>
        </p:nvCxnSpPr>
        <p:spPr>
          <a:xfrm flipH="1" rot="10800000">
            <a:off x="3957585" y="2532740"/>
            <a:ext cx="1089600" cy="316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9" name="Google Shape;539;p32"/>
          <p:cNvCxnSpPr/>
          <p:nvPr/>
        </p:nvCxnSpPr>
        <p:spPr>
          <a:xfrm>
            <a:off x="3957585" y="2848940"/>
            <a:ext cx="1089600" cy="373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0" name="Google Shape;540;p32"/>
          <p:cNvCxnSpPr/>
          <p:nvPr/>
        </p:nvCxnSpPr>
        <p:spPr>
          <a:xfrm>
            <a:off x="3957585" y="2848940"/>
            <a:ext cx="1089600" cy="1007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1" name="Google Shape;541;p32"/>
          <p:cNvCxnSpPr/>
          <p:nvPr/>
        </p:nvCxnSpPr>
        <p:spPr>
          <a:xfrm>
            <a:off x="3957585" y="2848940"/>
            <a:ext cx="1089600" cy="1704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2" name="Google Shape;542;p32"/>
          <p:cNvCxnSpPr/>
          <p:nvPr/>
        </p:nvCxnSpPr>
        <p:spPr>
          <a:xfrm>
            <a:off x="3957585" y="2848940"/>
            <a:ext cx="1089600" cy="2401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3" name="Google Shape;543;p32"/>
          <p:cNvCxnSpPr/>
          <p:nvPr/>
        </p:nvCxnSpPr>
        <p:spPr>
          <a:xfrm flipH="1" rot="10800000">
            <a:off x="3957585" y="1978098"/>
            <a:ext cx="1089600" cy="1508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4" name="Google Shape;544;p32"/>
          <p:cNvCxnSpPr/>
          <p:nvPr/>
        </p:nvCxnSpPr>
        <p:spPr>
          <a:xfrm flipH="1" rot="10800000">
            <a:off x="3957585" y="2532798"/>
            <a:ext cx="1089600" cy="9540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5" name="Google Shape;545;p32"/>
          <p:cNvCxnSpPr/>
          <p:nvPr/>
        </p:nvCxnSpPr>
        <p:spPr>
          <a:xfrm flipH="1" rot="10800000">
            <a:off x="3957585" y="3222198"/>
            <a:ext cx="1089600" cy="264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6" name="Google Shape;546;p32"/>
          <p:cNvCxnSpPr/>
          <p:nvPr/>
        </p:nvCxnSpPr>
        <p:spPr>
          <a:xfrm>
            <a:off x="3957585" y="3486798"/>
            <a:ext cx="1089600" cy="3699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7" name="Google Shape;547;p32"/>
          <p:cNvCxnSpPr/>
          <p:nvPr/>
        </p:nvCxnSpPr>
        <p:spPr>
          <a:xfrm>
            <a:off x="3957585" y="3486798"/>
            <a:ext cx="1089600" cy="10668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8" name="Google Shape;548;p32"/>
          <p:cNvCxnSpPr/>
          <p:nvPr/>
        </p:nvCxnSpPr>
        <p:spPr>
          <a:xfrm>
            <a:off x="3957585" y="3486798"/>
            <a:ext cx="1089600" cy="1763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9" name="Google Shape;549;p32"/>
          <p:cNvCxnSpPr/>
          <p:nvPr/>
        </p:nvCxnSpPr>
        <p:spPr>
          <a:xfrm flipH="1" rot="10800000">
            <a:off x="3957585" y="1978358"/>
            <a:ext cx="1089600" cy="2194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0" name="Google Shape;550;p32"/>
          <p:cNvCxnSpPr/>
          <p:nvPr/>
        </p:nvCxnSpPr>
        <p:spPr>
          <a:xfrm flipH="1" rot="10800000">
            <a:off x="3957585" y="2532758"/>
            <a:ext cx="1089600" cy="16401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1" name="Google Shape;551;p32"/>
          <p:cNvCxnSpPr/>
          <p:nvPr/>
        </p:nvCxnSpPr>
        <p:spPr>
          <a:xfrm flipH="1" rot="10800000">
            <a:off x="3957585" y="3222458"/>
            <a:ext cx="1089600" cy="950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2" name="Google Shape;552;p32"/>
          <p:cNvCxnSpPr/>
          <p:nvPr/>
        </p:nvCxnSpPr>
        <p:spPr>
          <a:xfrm flipH="1" rot="10800000">
            <a:off x="3957585" y="3856658"/>
            <a:ext cx="1089600" cy="3162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3" name="Google Shape;553;p32"/>
          <p:cNvCxnSpPr/>
          <p:nvPr/>
        </p:nvCxnSpPr>
        <p:spPr>
          <a:xfrm>
            <a:off x="3957585" y="4172858"/>
            <a:ext cx="1089600" cy="380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4" name="Google Shape;554;p32"/>
          <p:cNvCxnSpPr/>
          <p:nvPr/>
        </p:nvCxnSpPr>
        <p:spPr>
          <a:xfrm>
            <a:off x="3957585" y="4172858"/>
            <a:ext cx="1089600" cy="10776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5" name="Google Shape;555;p32"/>
          <p:cNvSpPr txBox="1"/>
          <p:nvPr/>
        </p:nvSpPr>
        <p:spPr>
          <a:xfrm>
            <a:off x="1985675" y="2436450"/>
            <a:ext cx="17880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600"/>
              <a:t>...</a:t>
            </a:r>
            <a:endParaRPr sz="9600"/>
          </a:p>
        </p:txBody>
      </p:sp>
      <p:sp>
        <p:nvSpPr>
          <p:cNvPr id="556" name="Google Shape;556;p32"/>
          <p:cNvSpPr txBox="1"/>
          <p:nvPr/>
        </p:nvSpPr>
        <p:spPr>
          <a:xfrm>
            <a:off x="8757050" y="2436450"/>
            <a:ext cx="17880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600"/>
              <a:t>...</a:t>
            </a:r>
            <a:endParaRPr sz="9600"/>
          </a:p>
        </p:txBody>
      </p:sp>
      <p:sp>
        <p:nvSpPr>
          <p:cNvPr id="557" name="Google Shape;557;p32"/>
          <p:cNvSpPr txBox="1"/>
          <p:nvPr/>
        </p:nvSpPr>
        <p:spPr>
          <a:xfrm>
            <a:off x="6573000" y="5033400"/>
            <a:ext cx="767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Cell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Deep NLP</a:t>
            </a:r>
            <a:endParaRPr/>
          </a:p>
        </p:txBody>
      </p:sp>
      <p:sp>
        <p:nvSpPr>
          <p:cNvPr id="245" name="Google Shape;245;p15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Neural Networks</a:t>
            </a:r>
            <a:endParaRPr/>
          </a:p>
        </p:txBody>
      </p:sp>
      <p:sp>
        <p:nvSpPr>
          <p:cNvPr id="564" name="Google Shape;564;p3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Output layer is input of next cell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Parameters </a:t>
            </a:r>
            <a:r>
              <a:rPr b="1" lang="en-IE"/>
              <a:t>A</a:t>
            </a:r>
            <a:r>
              <a:rPr lang="en-IE"/>
              <a:t> and </a:t>
            </a:r>
            <a:r>
              <a:rPr b="1" lang="en-IE"/>
              <a:t>b </a:t>
            </a:r>
            <a:r>
              <a:rPr lang="en-IE"/>
              <a:t>are </a:t>
            </a:r>
            <a:r>
              <a:rPr i="1" lang="en-IE"/>
              <a:t>shared</a:t>
            </a:r>
            <a:r>
              <a:rPr lang="en-IE"/>
              <a:t> between each layer</a:t>
            </a:r>
            <a:endParaRPr/>
          </a:p>
        </p:txBody>
      </p:sp>
      <p:sp>
        <p:nvSpPr>
          <p:cNvPr id="565" name="Google Shape;565;p3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566" name="Google Shape;5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25" y="2742325"/>
            <a:ext cx="2486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3"/>
          <p:cNvSpPr/>
          <p:nvPr/>
        </p:nvSpPr>
        <p:spPr>
          <a:xfrm>
            <a:off x="2465175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A,b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3"/>
          <p:cNvSpPr/>
          <p:nvPr/>
        </p:nvSpPr>
        <p:spPr>
          <a:xfrm>
            <a:off x="2251855" y="4171270"/>
            <a:ext cx="1608900" cy="564450"/>
          </a:xfrm>
          <a:custGeom>
            <a:rect b="b" l="l" r="r" t="t"/>
            <a:pathLst>
              <a:path extrusionOk="0" h="22578" w="64356">
                <a:moveTo>
                  <a:pt x="52647" y="22207"/>
                </a:moveTo>
                <a:cubicBezTo>
                  <a:pt x="54192" y="18871"/>
                  <a:pt x="70193" y="5402"/>
                  <a:pt x="61914" y="2189"/>
                </a:cubicBezTo>
                <a:cubicBezTo>
                  <a:pt x="53635" y="-1024"/>
                  <a:pt x="11807" y="-467"/>
                  <a:pt x="2972" y="2931"/>
                </a:cubicBezTo>
                <a:cubicBezTo>
                  <a:pt x="-5863" y="6329"/>
                  <a:pt x="7915" y="19304"/>
                  <a:pt x="8904" y="2257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9" name="Google Shape;569;p33"/>
          <p:cNvSpPr/>
          <p:nvPr/>
        </p:nvSpPr>
        <p:spPr>
          <a:xfrm>
            <a:off x="4251125" y="4263175"/>
            <a:ext cx="1418100" cy="83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114A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Unroll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3"/>
          <p:cNvSpPr/>
          <p:nvPr/>
        </p:nvSpPr>
        <p:spPr>
          <a:xfrm>
            <a:off x="6361675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</a:t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8052500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</a:t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9678450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</a:t>
            </a:r>
            <a:endParaRPr/>
          </a:p>
        </p:txBody>
      </p:sp>
      <p:cxnSp>
        <p:nvCxnSpPr>
          <p:cNvPr id="573" name="Google Shape;573;p33"/>
          <p:cNvCxnSpPr>
            <a:endCxn id="570" idx="1"/>
          </p:cNvCxnSpPr>
          <p:nvPr/>
        </p:nvCxnSpPr>
        <p:spPr>
          <a:xfrm flipH="1" rot="10800000">
            <a:off x="6116575" y="4680175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3"/>
          <p:cNvCxnSpPr>
            <a:stCxn id="570" idx="3"/>
            <a:endCxn id="571" idx="1"/>
          </p:cNvCxnSpPr>
          <p:nvPr/>
        </p:nvCxnSpPr>
        <p:spPr>
          <a:xfrm>
            <a:off x="7455175" y="468017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33"/>
          <p:cNvCxnSpPr>
            <a:stCxn id="571" idx="3"/>
            <a:endCxn id="572" idx="1"/>
          </p:cNvCxnSpPr>
          <p:nvPr/>
        </p:nvCxnSpPr>
        <p:spPr>
          <a:xfrm>
            <a:off x="9146000" y="468017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33"/>
          <p:cNvCxnSpPr>
            <a:stCxn id="572" idx="3"/>
          </p:cNvCxnSpPr>
          <p:nvPr/>
        </p:nvCxnSpPr>
        <p:spPr>
          <a:xfrm>
            <a:off x="10771950" y="4680175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RNNs for NLP</a:t>
            </a:r>
            <a:endParaRPr/>
          </a:p>
        </p:txBody>
      </p:sp>
      <p:sp>
        <p:nvSpPr>
          <p:cNvPr id="583" name="Google Shape;583;p34"/>
          <p:cNvSpPr txBox="1"/>
          <p:nvPr>
            <p:ph idx="1" type="body"/>
          </p:nvPr>
        </p:nvSpPr>
        <p:spPr>
          <a:xfrm>
            <a:off x="838200" y="1825625"/>
            <a:ext cx="105156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associate one word to each cell and (sometimes) an output</a:t>
            </a:r>
            <a:endParaRPr/>
          </a:p>
        </p:txBody>
      </p:sp>
      <p:sp>
        <p:nvSpPr>
          <p:cNvPr id="584" name="Google Shape;584;p3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585" name="Google Shape;585;p34"/>
          <p:cNvSpPr/>
          <p:nvPr/>
        </p:nvSpPr>
        <p:spPr>
          <a:xfrm>
            <a:off x="1755700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344652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587" name="Google Shape;587;p34"/>
          <p:cNvSpPr/>
          <p:nvPr/>
        </p:nvSpPr>
        <p:spPr>
          <a:xfrm>
            <a:off x="507247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588" name="Google Shape;588;p34"/>
          <p:cNvCxnSpPr>
            <a:endCxn id="585" idx="1"/>
          </p:cNvCxnSpPr>
          <p:nvPr/>
        </p:nvCxnSpPr>
        <p:spPr>
          <a:xfrm flipH="1" rot="10800000">
            <a:off x="1510600" y="3910975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34"/>
          <p:cNvCxnSpPr>
            <a:stCxn id="585" idx="3"/>
            <a:endCxn id="586" idx="1"/>
          </p:cNvCxnSpPr>
          <p:nvPr/>
        </p:nvCxnSpPr>
        <p:spPr>
          <a:xfrm>
            <a:off x="2849200" y="391097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34"/>
          <p:cNvCxnSpPr>
            <a:stCxn id="586" idx="3"/>
            <a:endCxn id="587" idx="1"/>
          </p:cNvCxnSpPr>
          <p:nvPr/>
        </p:nvCxnSpPr>
        <p:spPr>
          <a:xfrm>
            <a:off x="4540025" y="391097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34"/>
          <p:cNvCxnSpPr>
            <a:stCxn id="587" idx="3"/>
          </p:cNvCxnSpPr>
          <p:nvPr/>
        </p:nvCxnSpPr>
        <p:spPr>
          <a:xfrm>
            <a:off x="6165975" y="3910975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34"/>
          <p:cNvSpPr/>
          <p:nvPr/>
        </p:nvSpPr>
        <p:spPr>
          <a:xfrm>
            <a:off x="1783450" y="45967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4"/>
          <p:cNvSpPr/>
          <p:nvPr/>
        </p:nvSpPr>
        <p:spPr>
          <a:xfrm>
            <a:off x="3474275" y="45967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5100225" y="45967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5" name="Google Shape;595;p34"/>
          <p:cNvCxnSpPr>
            <a:stCxn id="592" idx="0"/>
            <a:endCxn id="585" idx="2"/>
          </p:cNvCxnSpPr>
          <p:nvPr/>
        </p:nvCxnSpPr>
        <p:spPr>
          <a:xfrm rot="10800000">
            <a:off x="2302450" y="422622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34"/>
          <p:cNvCxnSpPr>
            <a:stCxn id="593" idx="0"/>
            <a:endCxn id="586" idx="2"/>
          </p:cNvCxnSpPr>
          <p:nvPr/>
        </p:nvCxnSpPr>
        <p:spPr>
          <a:xfrm rot="10800000">
            <a:off x="3993275" y="422622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34"/>
          <p:cNvCxnSpPr>
            <a:stCxn id="594" idx="0"/>
            <a:endCxn id="587" idx="2"/>
          </p:cNvCxnSpPr>
          <p:nvPr/>
        </p:nvCxnSpPr>
        <p:spPr>
          <a:xfrm rot="10800000">
            <a:off x="5619225" y="422622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34"/>
          <p:cNvSpPr/>
          <p:nvPr/>
        </p:nvSpPr>
        <p:spPr>
          <a:xfrm>
            <a:off x="1783450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4"/>
          <p:cNvSpPr/>
          <p:nvPr/>
        </p:nvSpPr>
        <p:spPr>
          <a:xfrm>
            <a:off x="3474275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4"/>
          <p:cNvSpPr/>
          <p:nvPr/>
        </p:nvSpPr>
        <p:spPr>
          <a:xfrm>
            <a:off x="5100225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p34"/>
          <p:cNvCxnSpPr>
            <a:stCxn id="585" idx="0"/>
            <a:endCxn id="598" idx="2"/>
          </p:cNvCxnSpPr>
          <p:nvPr/>
        </p:nvCxnSpPr>
        <p:spPr>
          <a:xfrm rot="10800000">
            <a:off x="2302450" y="32211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34"/>
          <p:cNvCxnSpPr>
            <a:stCxn id="586" idx="0"/>
            <a:endCxn id="599" idx="2"/>
          </p:cNvCxnSpPr>
          <p:nvPr/>
        </p:nvCxnSpPr>
        <p:spPr>
          <a:xfrm rot="10800000">
            <a:off x="3993275" y="32211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34"/>
          <p:cNvCxnSpPr>
            <a:stCxn id="587" idx="0"/>
            <a:endCxn id="600" idx="2"/>
          </p:cNvCxnSpPr>
          <p:nvPr/>
        </p:nvCxnSpPr>
        <p:spPr>
          <a:xfrm rot="10800000">
            <a:off x="5619225" y="32211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34"/>
          <p:cNvSpPr/>
          <p:nvPr/>
        </p:nvSpPr>
        <p:spPr>
          <a:xfrm>
            <a:off x="6790175" y="5353925"/>
            <a:ext cx="4374300" cy="10659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is (often) a word embedding (see last week)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325" y="4309000"/>
            <a:ext cx="11334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550" y="2664550"/>
            <a:ext cx="26384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100" y="3486775"/>
            <a:ext cx="42576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Applying RNNs</a:t>
            </a:r>
            <a:endParaRPr/>
          </a:p>
        </p:txBody>
      </p:sp>
      <p:sp>
        <p:nvSpPr>
          <p:cNvPr id="614" name="Google Shape;614;p3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Tagging problems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Each individual cell output can predict a tag (e.g., part-of-speech, IOB named entity)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Sequence Classification (e.g., sentiment analysis)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 initial and/or final state to predict state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 average of outputs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Use </a:t>
            </a:r>
            <a:r>
              <a:rPr b="1" lang="en-IE"/>
              <a:t>weighted </a:t>
            </a:r>
            <a:r>
              <a:rPr lang="en-IE"/>
              <a:t>average: “attention models”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Tagging</a:t>
            </a:r>
            <a:r>
              <a:rPr lang="en-IE"/>
              <a:t> RNNs</a:t>
            </a:r>
            <a:endParaRPr/>
          </a:p>
        </p:txBody>
      </p:sp>
      <p:sp>
        <p:nvSpPr>
          <p:cNvPr id="622" name="Google Shape;622;p36"/>
          <p:cNvSpPr txBox="1"/>
          <p:nvPr>
            <p:ph idx="1" type="body"/>
          </p:nvPr>
        </p:nvSpPr>
        <p:spPr>
          <a:xfrm>
            <a:off x="838200" y="1825625"/>
            <a:ext cx="40989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word-level tasks (e.g., part-of-speech tagging) we can predict on each cell</a:t>
            </a:r>
            <a:endParaRPr/>
          </a:p>
        </p:txBody>
      </p:sp>
      <p:sp>
        <p:nvSpPr>
          <p:cNvPr id="623" name="Google Shape;623;p3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24" name="Google Shape;624;p36"/>
          <p:cNvSpPr/>
          <p:nvPr/>
        </p:nvSpPr>
        <p:spPr>
          <a:xfrm>
            <a:off x="6436225" y="39010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25" name="Google Shape;625;p36"/>
          <p:cNvSpPr/>
          <p:nvPr/>
        </p:nvSpPr>
        <p:spPr>
          <a:xfrm>
            <a:off x="8127050" y="39010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26" name="Google Shape;626;p36"/>
          <p:cNvSpPr/>
          <p:nvPr/>
        </p:nvSpPr>
        <p:spPr>
          <a:xfrm>
            <a:off x="9753000" y="39010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627" name="Google Shape;627;p36"/>
          <p:cNvCxnSpPr>
            <a:endCxn id="624" idx="1"/>
          </p:cNvCxnSpPr>
          <p:nvPr/>
        </p:nvCxnSpPr>
        <p:spPr>
          <a:xfrm flipH="1" rot="10800000">
            <a:off x="6191125" y="4216225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36"/>
          <p:cNvCxnSpPr>
            <a:stCxn id="624" idx="3"/>
            <a:endCxn id="625" idx="1"/>
          </p:cNvCxnSpPr>
          <p:nvPr/>
        </p:nvCxnSpPr>
        <p:spPr>
          <a:xfrm>
            <a:off x="7529725" y="421622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36"/>
          <p:cNvCxnSpPr>
            <a:stCxn id="625" idx="3"/>
            <a:endCxn id="626" idx="1"/>
          </p:cNvCxnSpPr>
          <p:nvPr/>
        </p:nvCxnSpPr>
        <p:spPr>
          <a:xfrm>
            <a:off x="9220550" y="421622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36"/>
          <p:cNvSpPr/>
          <p:nvPr/>
        </p:nvSpPr>
        <p:spPr>
          <a:xfrm>
            <a:off x="6463975" y="49019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6"/>
          <p:cNvSpPr/>
          <p:nvPr/>
        </p:nvSpPr>
        <p:spPr>
          <a:xfrm>
            <a:off x="8154800" y="49019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6"/>
          <p:cNvSpPr/>
          <p:nvPr/>
        </p:nvSpPr>
        <p:spPr>
          <a:xfrm>
            <a:off x="9780750" y="49019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3" name="Google Shape;633;p36"/>
          <p:cNvCxnSpPr>
            <a:stCxn id="630" idx="0"/>
            <a:endCxn id="624" idx="2"/>
          </p:cNvCxnSpPr>
          <p:nvPr/>
        </p:nvCxnSpPr>
        <p:spPr>
          <a:xfrm rot="10800000">
            <a:off x="6982975" y="45314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36"/>
          <p:cNvCxnSpPr>
            <a:stCxn id="631" idx="0"/>
            <a:endCxn id="625" idx="2"/>
          </p:cNvCxnSpPr>
          <p:nvPr/>
        </p:nvCxnSpPr>
        <p:spPr>
          <a:xfrm rot="10800000">
            <a:off x="8673800" y="45314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36"/>
          <p:cNvCxnSpPr>
            <a:stCxn id="632" idx="0"/>
            <a:endCxn id="626" idx="2"/>
          </p:cNvCxnSpPr>
          <p:nvPr/>
        </p:nvCxnSpPr>
        <p:spPr>
          <a:xfrm rot="10800000">
            <a:off x="10299750" y="45314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36"/>
          <p:cNvSpPr/>
          <p:nvPr/>
        </p:nvSpPr>
        <p:spPr>
          <a:xfrm>
            <a:off x="6463975" y="30012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6"/>
          <p:cNvSpPr/>
          <p:nvPr/>
        </p:nvSpPr>
        <p:spPr>
          <a:xfrm>
            <a:off x="8154800" y="30012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6"/>
          <p:cNvSpPr/>
          <p:nvPr/>
        </p:nvSpPr>
        <p:spPr>
          <a:xfrm>
            <a:off x="9780750" y="30012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p36"/>
          <p:cNvCxnSpPr>
            <a:stCxn id="624" idx="0"/>
            <a:endCxn id="636" idx="2"/>
          </p:cNvCxnSpPr>
          <p:nvPr/>
        </p:nvCxnSpPr>
        <p:spPr>
          <a:xfrm rot="10800000">
            <a:off x="6982975" y="35263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36"/>
          <p:cNvCxnSpPr>
            <a:stCxn id="625" idx="0"/>
            <a:endCxn id="637" idx="2"/>
          </p:cNvCxnSpPr>
          <p:nvPr/>
        </p:nvCxnSpPr>
        <p:spPr>
          <a:xfrm rot="10800000">
            <a:off x="8673800" y="35263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36"/>
          <p:cNvCxnSpPr>
            <a:stCxn id="626" idx="0"/>
            <a:endCxn id="638" idx="2"/>
          </p:cNvCxnSpPr>
          <p:nvPr/>
        </p:nvCxnSpPr>
        <p:spPr>
          <a:xfrm rot="10800000">
            <a:off x="10299750" y="35263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36"/>
          <p:cNvSpPr/>
          <p:nvPr/>
        </p:nvSpPr>
        <p:spPr>
          <a:xfrm>
            <a:off x="6333175" y="2083550"/>
            <a:ext cx="1299600" cy="5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6"/>
          <p:cNvSpPr/>
          <p:nvPr/>
        </p:nvSpPr>
        <p:spPr>
          <a:xfrm>
            <a:off x="8024000" y="2083550"/>
            <a:ext cx="1299600" cy="5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9649950" y="2083550"/>
            <a:ext cx="1299600" cy="5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p36"/>
          <p:cNvCxnSpPr>
            <a:stCxn id="636" idx="0"/>
            <a:endCxn id="642" idx="4"/>
          </p:cNvCxnSpPr>
          <p:nvPr/>
        </p:nvCxnSpPr>
        <p:spPr>
          <a:xfrm rot="10800000">
            <a:off x="6982975" y="2608575"/>
            <a:ext cx="0" cy="39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36"/>
          <p:cNvCxnSpPr>
            <a:stCxn id="637" idx="0"/>
            <a:endCxn id="643" idx="4"/>
          </p:cNvCxnSpPr>
          <p:nvPr/>
        </p:nvCxnSpPr>
        <p:spPr>
          <a:xfrm rot="10800000">
            <a:off x="8673800" y="2608575"/>
            <a:ext cx="0" cy="39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36"/>
          <p:cNvCxnSpPr>
            <a:stCxn id="638" idx="0"/>
            <a:endCxn id="644" idx="4"/>
          </p:cNvCxnSpPr>
          <p:nvPr/>
        </p:nvCxnSpPr>
        <p:spPr>
          <a:xfrm rot="10800000">
            <a:off x="10299750" y="2608575"/>
            <a:ext cx="0" cy="39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36"/>
          <p:cNvSpPr txBox="1"/>
          <p:nvPr/>
        </p:nvSpPr>
        <p:spPr>
          <a:xfrm>
            <a:off x="10643125" y="673800"/>
            <a:ext cx="1022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p36"/>
          <p:cNvCxnSpPr>
            <a:stCxn id="642" idx="0"/>
            <a:endCxn id="648" idx="2"/>
          </p:cNvCxnSpPr>
          <p:nvPr/>
        </p:nvCxnSpPr>
        <p:spPr>
          <a:xfrm rot="-5400000">
            <a:off x="8604175" y="-466750"/>
            <a:ext cx="929100" cy="41715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36"/>
          <p:cNvCxnSpPr>
            <a:stCxn id="643" idx="0"/>
            <a:endCxn id="648" idx="2"/>
          </p:cNvCxnSpPr>
          <p:nvPr/>
        </p:nvCxnSpPr>
        <p:spPr>
          <a:xfrm rot="-5400000">
            <a:off x="9449600" y="378650"/>
            <a:ext cx="929100" cy="24807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36"/>
          <p:cNvCxnSpPr>
            <a:stCxn id="644" idx="0"/>
            <a:endCxn id="648" idx="2"/>
          </p:cNvCxnSpPr>
          <p:nvPr/>
        </p:nvCxnSpPr>
        <p:spPr>
          <a:xfrm rot="-5400000">
            <a:off x="10262550" y="1191650"/>
            <a:ext cx="929100" cy="8547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Applying RNNs</a:t>
            </a:r>
            <a:endParaRPr/>
          </a:p>
        </p:txBody>
      </p:sp>
      <p:sp>
        <p:nvSpPr>
          <p:cNvPr id="658" name="Google Shape;658;p37"/>
          <p:cNvSpPr txBox="1"/>
          <p:nvPr>
            <p:ph idx="1" type="body"/>
          </p:nvPr>
        </p:nvSpPr>
        <p:spPr>
          <a:xfrm>
            <a:off x="838200" y="1825625"/>
            <a:ext cx="39258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Part of Speech Tagging</a:t>
            </a:r>
            <a:endParaRPr/>
          </a:p>
        </p:txBody>
      </p:sp>
      <p:sp>
        <p:nvSpPr>
          <p:cNvPr id="659" name="Google Shape;659;p3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60" name="Google Shape;660;p37"/>
          <p:cNvSpPr/>
          <p:nvPr/>
        </p:nvSpPr>
        <p:spPr>
          <a:xfrm>
            <a:off x="577125" y="39432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61" name="Google Shape;661;p37"/>
          <p:cNvSpPr/>
          <p:nvPr/>
        </p:nvSpPr>
        <p:spPr>
          <a:xfrm>
            <a:off x="2267950" y="39432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62" name="Google Shape;662;p37"/>
          <p:cNvSpPr/>
          <p:nvPr/>
        </p:nvSpPr>
        <p:spPr>
          <a:xfrm>
            <a:off x="3893900" y="39432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663" name="Google Shape;663;p37"/>
          <p:cNvCxnSpPr>
            <a:endCxn id="660" idx="1"/>
          </p:cNvCxnSpPr>
          <p:nvPr/>
        </p:nvCxnSpPr>
        <p:spPr>
          <a:xfrm flipH="1" rot="10800000">
            <a:off x="332025" y="4258350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37"/>
          <p:cNvCxnSpPr>
            <a:stCxn id="660" idx="3"/>
            <a:endCxn id="661" idx="1"/>
          </p:cNvCxnSpPr>
          <p:nvPr/>
        </p:nvCxnSpPr>
        <p:spPr>
          <a:xfrm>
            <a:off x="1670625" y="4258350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37"/>
          <p:cNvCxnSpPr>
            <a:stCxn id="661" idx="3"/>
            <a:endCxn id="662" idx="1"/>
          </p:cNvCxnSpPr>
          <p:nvPr/>
        </p:nvCxnSpPr>
        <p:spPr>
          <a:xfrm>
            <a:off x="3361450" y="4258350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37"/>
          <p:cNvCxnSpPr>
            <a:stCxn id="662" idx="3"/>
          </p:cNvCxnSpPr>
          <p:nvPr/>
        </p:nvCxnSpPr>
        <p:spPr>
          <a:xfrm>
            <a:off x="4987400" y="4258350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37"/>
          <p:cNvSpPr/>
          <p:nvPr/>
        </p:nvSpPr>
        <p:spPr>
          <a:xfrm>
            <a:off x="604875" y="49441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2295700" y="49441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7"/>
          <p:cNvSpPr/>
          <p:nvPr/>
        </p:nvSpPr>
        <p:spPr>
          <a:xfrm>
            <a:off x="3921650" y="49441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a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37"/>
          <p:cNvCxnSpPr>
            <a:stCxn id="667" idx="0"/>
            <a:endCxn id="660" idx="2"/>
          </p:cNvCxnSpPr>
          <p:nvPr/>
        </p:nvCxnSpPr>
        <p:spPr>
          <a:xfrm rot="10800000">
            <a:off x="1123875" y="457360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37"/>
          <p:cNvCxnSpPr>
            <a:stCxn id="668" idx="0"/>
            <a:endCxn id="661" idx="2"/>
          </p:cNvCxnSpPr>
          <p:nvPr/>
        </p:nvCxnSpPr>
        <p:spPr>
          <a:xfrm rot="10800000">
            <a:off x="2814700" y="457360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37"/>
          <p:cNvCxnSpPr>
            <a:stCxn id="669" idx="0"/>
            <a:endCxn id="662" idx="2"/>
          </p:cNvCxnSpPr>
          <p:nvPr/>
        </p:nvCxnSpPr>
        <p:spPr>
          <a:xfrm rot="10800000">
            <a:off x="4440650" y="457360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37"/>
          <p:cNvSpPr/>
          <p:nvPr/>
        </p:nvSpPr>
        <p:spPr>
          <a:xfrm>
            <a:off x="604875" y="30434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NN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7"/>
          <p:cNvSpPr/>
          <p:nvPr/>
        </p:nvSpPr>
        <p:spPr>
          <a:xfrm>
            <a:off x="2295700" y="30434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VBZ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3921650" y="30434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DET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6" name="Google Shape;676;p37"/>
          <p:cNvCxnSpPr>
            <a:stCxn id="660" idx="0"/>
            <a:endCxn id="673" idx="2"/>
          </p:cNvCxnSpPr>
          <p:nvPr/>
        </p:nvCxnSpPr>
        <p:spPr>
          <a:xfrm rot="10800000">
            <a:off x="1123875" y="35685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37"/>
          <p:cNvCxnSpPr>
            <a:stCxn id="661" idx="0"/>
            <a:endCxn id="674" idx="2"/>
          </p:cNvCxnSpPr>
          <p:nvPr/>
        </p:nvCxnSpPr>
        <p:spPr>
          <a:xfrm rot="10800000">
            <a:off x="2814700" y="35685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37"/>
          <p:cNvCxnSpPr>
            <a:stCxn id="662" idx="0"/>
            <a:endCxn id="675" idx="2"/>
          </p:cNvCxnSpPr>
          <p:nvPr/>
        </p:nvCxnSpPr>
        <p:spPr>
          <a:xfrm rot="10800000">
            <a:off x="4440650" y="35685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37"/>
          <p:cNvSpPr/>
          <p:nvPr/>
        </p:nvSpPr>
        <p:spPr>
          <a:xfrm>
            <a:off x="6813400" y="3945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8504225" y="3945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81" name="Google Shape;681;p37"/>
          <p:cNvSpPr/>
          <p:nvPr/>
        </p:nvSpPr>
        <p:spPr>
          <a:xfrm>
            <a:off x="10130175" y="3945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682" name="Google Shape;682;p37"/>
          <p:cNvCxnSpPr>
            <a:stCxn id="679" idx="3"/>
            <a:endCxn id="680" idx="1"/>
          </p:cNvCxnSpPr>
          <p:nvPr/>
        </p:nvCxnSpPr>
        <p:spPr>
          <a:xfrm>
            <a:off x="7906900" y="4260450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37"/>
          <p:cNvCxnSpPr>
            <a:stCxn id="680" idx="3"/>
            <a:endCxn id="681" idx="1"/>
          </p:cNvCxnSpPr>
          <p:nvPr/>
        </p:nvCxnSpPr>
        <p:spPr>
          <a:xfrm>
            <a:off x="9597725" y="4260450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37"/>
          <p:cNvCxnSpPr>
            <a:stCxn id="681" idx="3"/>
          </p:cNvCxnSpPr>
          <p:nvPr/>
        </p:nvCxnSpPr>
        <p:spPr>
          <a:xfrm>
            <a:off x="11223675" y="4260450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37"/>
          <p:cNvSpPr/>
          <p:nvPr/>
        </p:nvSpPr>
        <p:spPr>
          <a:xfrm>
            <a:off x="6841150" y="49462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7"/>
          <p:cNvSpPr/>
          <p:nvPr/>
        </p:nvSpPr>
        <p:spPr>
          <a:xfrm>
            <a:off x="8531975" y="49462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7"/>
          <p:cNvSpPr/>
          <p:nvPr/>
        </p:nvSpPr>
        <p:spPr>
          <a:xfrm>
            <a:off x="10157925" y="49462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37"/>
          <p:cNvCxnSpPr>
            <a:stCxn id="685" idx="0"/>
            <a:endCxn id="679" idx="2"/>
          </p:cNvCxnSpPr>
          <p:nvPr/>
        </p:nvCxnSpPr>
        <p:spPr>
          <a:xfrm rot="10800000">
            <a:off x="7360150" y="457570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37"/>
          <p:cNvCxnSpPr>
            <a:stCxn id="686" idx="0"/>
            <a:endCxn id="680" idx="2"/>
          </p:cNvCxnSpPr>
          <p:nvPr/>
        </p:nvCxnSpPr>
        <p:spPr>
          <a:xfrm rot="10800000">
            <a:off x="9050975" y="457570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37"/>
          <p:cNvCxnSpPr>
            <a:stCxn id="687" idx="0"/>
            <a:endCxn id="681" idx="2"/>
          </p:cNvCxnSpPr>
          <p:nvPr/>
        </p:nvCxnSpPr>
        <p:spPr>
          <a:xfrm rot="10800000">
            <a:off x="10676925" y="457570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p37"/>
          <p:cNvSpPr/>
          <p:nvPr/>
        </p:nvSpPr>
        <p:spPr>
          <a:xfrm>
            <a:off x="6841150" y="30455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8531975" y="30455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7"/>
          <p:cNvSpPr/>
          <p:nvPr/>
        </p:nvSpPr>
        <p:spPr>
          <a:xfrm>
            <a:off x="10157925" y="30455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a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37"/>
          <p:cNvCxnSpPr>
            <a:stCxn id="679" idx="0"/>
            <a:endCxn id="691" idx="2"/>
          </p:cNvCxnSpPr>
          <p:nvPr/>
        </p:nvCxnSpPr>
        <p:spPr>
          <a:xfrm rot="10800000">
            <a:off x="7360150" y="35706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37"/>
          <p:cNvCxnSpPr>
            <a:stCxn id="680" idx="0"/>
            <a:endCxn id="692" idx="2"/>
          </p:cNvCxnSpPr>
          <p:nvPr/>
        </p:nvCxnSpPr>
        <p:spPr>
          <a:xfrm rot="10800000">
            <a:off x="9050975" y="35706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37"/>
          <p:cNvCxnSpPr>
            <a:stCxn id="681" idx="0"/>
            <a:endCxn id="693" idx="2"/>
          </p:cNvCxnSpPr>
          <p:nvPr/>
        </p:nvCxnSpPr>
        <p:spPr>
          <a:xfrm rot="10800000">
            <a:off x="10676925" y="35706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37"/>
          <p:cNvSpPr txBox="1"/>
          <p:nvPr>
            <p:ph idx="1" type="body"/>
          </p:nvPr>
        </p:nvSpPr>
        <p:spPr>
          <a:xfrm>
            <a:off x="7034750" y="1825625"/>
            <a:ext cx="39258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Language Modelling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Predicting</a:t>
            </a:r>
            <a:r>
              <a:rPr lang="en-IE"/>
              <a:t> RNNs</a:t>
            </a:r>
            <a:endParaRPr/>
          </a:p>
        </p:txBody>
      </p:sp>
      <p:sp>
        <p:nvSpPr>
          <p:cNvPr id="704" name="Google Shape;704;p38"/>
          <p:cNvSpPr txBox="1"/>
          <p:nvPr>
            <p:ph idx="1" type="body"/>
          </p:nvPr>
        </p:nvSpPr>
        <p:spPr>
          <a:xfrm>
            <a:off x="838200" y="1825625"/>
            <a:ext cx="71031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sentence level we can predict something based on the final state</a:t>
            </a:r>
            <a:endParaRPr/>
          </a:p>
        </p:txBody>
      </p:sp>
      <p:sp>
        <p:nvSpPr>
          <p:cNvPr id="705" name="Google Shape;705;p3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5184700" y="40231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07" name="Google Shape;707;p38"/>
          <p:cNvSpPr/>
          <p:nvPr/>
        </p:nvSpPr>
        <p:spPr>
          <a:xfrm>
            <a:off x="6875525" y="40231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08" name="Google Shape;708;p38"/>
          <p:cNvSpPr/>
          <p:nvPr/>
        </p:nvSpPr>
        <p:spPr>
          <a:xfrm>
            <a:off x="8501475" y="40231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709" name="Google Shape;709;p38"/>
          <p:cNvCxnSpPr>
            <a:endCxn id="706" idx="1"/>
          </p:cNvCxnSpPr>
          <p:nvPr/>
        </p:nvCxnSpPr>
        <p:spPr>
          <a:xfrm flipH="1" rot="10800000">
            <a:off x="4939600" y="4338325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38"/>
          <p:cNvCxnSpPr>
            <a:stCxn id="706" idx="3"/>
            <a:endCxn id="707" idx="1"/>
          </p:cNvCxnSpPr>
          <p:nvPr/>
        </p:nvCxnSpPr>
        <p:spPr>
          <a:xfrm>
            <a:off x="6278200" y="433832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38"/>
          <p:cNvCxnSpPr>
            <a:stCxn id="707" idx="3"/>
            <a:endCxn id="708" idx="1"/>
          </p:cNvCxnSpPr>
          <p:nvPr/>
        </p:nvCxnSpPr>
        <p:spPr>
          <a:xfrm>
            <a:off x="7969025" y="433832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38"/>
          <p:cNvSpPr/>
          <p:nvPr/>
        </p:nvSpPr>
        <p:spPr>
          <a:xfrm>
            <a:off x="5212450" y="50240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8"/>
          <p:cNvSpPr/>
          <p:nvPr/>
        </p:nvSpPr>
        <p:spPr>
          <a:xfrm>
            <a:off x="6903275" y="50240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8"/>
          <p:cNvSpPr/>
          <p:nvPr/>
        </p:nvSpPr>
        <p:spPr>
          <a:xfrm>
            <a:off x="8529225" y="50240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38"/>
          <p:cNvCxnSpPr>
            <a:stCxn id="712" idx="0"/>
            <a:endCxn id="706" idx="2"/>
          </p:cNvCxnSpPr>
          <p:nvPr/>
        </p:nvCxnSpPr>
        <p:spPr>
          <a:xfrm rot="10800000">
            <a:off x="5731450" y="46535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38"/>
          <p:cNvCxnSpPr>
            <a:stCxn id="713" idx="0"/>
            <a:endCxn id="707" idx="2"/>
          </p:cNvCxnSpPr>
          <p:nvPr/>
        </p:nvCxnSpPr>
        <p:spPr>
          <a:xfrm rot="10800000">
            <a:off x="7422275" y="46535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38"/>
          <p:cNvCxnSpPr>
            <a:stCxn id="714" idx="0"/>
            <a:endCxn id="708" idx="2"/>
          </p:cNvCxnSpPr>
          <p:nvPr/>
        </p:nvCxnSpPr>
        <p:spPr>
          <a:xfrm rot="10800000">
            <a:off x="9048225" y="46535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38"/>
          <p:cNvSpPr/>
          <p:nvPr/>
        </p:nvSpPr>
        <p:spPr>
          <a:xfrm>
            <a:off x="6903275" y="3123375"/>
            <a:ext cx="1038000" cy="52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baseline="-25000"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9" name="Google Shape;719;p38"/>
          <p:cNvCxnSpPr>
            <a:stCxn id="706" idx="0"/>
            <a:endCxn id="720" idx="2"/>
          </p:cNvCxnSpPr>
          <p:nvPr/>
        </p:nvCxnSpPr>
        <p:spPr>
          <a:xfrm rot="10800000">
            <a:off x="5731450" y="36484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38"/>
          <p:cNvCxnSpPr>
            <a:stCxn id="707" idx="0"/>
            <a:endCxn id="718" idx="2"/>
          </p:cNvCxnSpPr>
          <p:nvPr/>
        </p:nvCxnSpPr>
        <p:spPr>
          <a:xfrm rot="10800000">
            <a:off x="7422275" y="36484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38"/>
          <p:cNvSpPr/>
          <p:nvPr/>
        </p:nvSpPr>
        <p:spPr>
          <a:xfrm>
            <a:off x="5212450" y="3127575"/>
            <a:ext cx="1038000" cy="52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baseline="-25000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9000100" y="2541850"/>
            <a:ext cx="2141700" cy="63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4" name="Google Shape;724;p38"/>
          <p:cNvCxnSpPr>
            <a:stCxn id="708" idx="0"/>
            <a:endCxn id="723" idx="4"/>
          </p:cNvCxnSpPr>
          <p:nvPr/>
        </p:nvCxnSpPr>
        <p:spPr>
          <a:xfrm rot="-5400000">
            <a:off x="9134025" y="3086275"/>
            <a:ext cx="851100" cy="10227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38"/>
          <p:cNvSpPr txBox="1"/>
          <p:nvPr/>
        </p:nvSpPr>
        <p:spPr>
          <a:xfrm>
            <a:off x="10643125" y="1580725"/>
            <a:ext cx="1022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38"/>
          <p:cNvCxnSpPr>
            <a:stCxn id="723" idx="0"/>
            <a:endCxn id="725" idx="2"/>
          </p:cNvCxnSpPr>
          <p:nvPr/>
        </p:nvCxnSpPr>
        <p:spPr>
          <a:xfrm rot="-5400000">
            <a:off x="10372450" y="1759750"/>
            <a:ext cx="480600" cy="1083600"/>
          </a:xfrm>
          <a:prstGeom prst="curvedConnector3">
            <a:avLst>
              <a:gd fmla="val 4999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BiRNNs</a:t>
            </a:r>
            <a:endParaRPr/>
          </a:p>
        </p:txBody>
      </p:sp>
      <p:sp>
        <p:nvSpPr>
          <p:cNvPr id="733" name="Google Shape;733;p3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403550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35" name="Google Shape;735;p39"/>
          <p:cNvSpPr/>
          <p:nvPr/>
        </p:nvSpPr>
        <p:spPr>
          <a:xfrm>
            <a:off x="309437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36" name="Google Shape;736;p39"/>
          <p:cNvSpPr/>
          <p:nvPr/>
        </p:nvSpPr>
        <p:spPr>
          <a:xfrm>
            <a:off x="472032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737" name="Google Shape;737;p39"/>
          <p:cNvCxnSpPr>
            <a:endCxn id="734" idx="1"/>
          </p:cNvCxnSpPr>
          <p:nvPr/>
        </p:nvCxnSpPr>
        <p:spPr>
          <a:xfrm flipH="1" rot="10800000">
            <a:off x="908250" y="3910975"/>
            <a:ext cx="4953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39"/>
          <p:cNvCxnSpPr>
            <a:stCxn id="734" idx="3"/>
            <a:endCxn id="735" idx="1"/>
          </p:cNvCxnSpPr>
          <p:nvPr/>
        </p:nvCxnSpPr>
        <p:spPr>
          <a:xfrm>
            <a:off x="2497050" y="391097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39"/>
          <p:cNvCxnSpPr>
            <a:stCxn id="735" idx="3"/>
            <a:endCxn id="736" idx="1"/>
          </p:cNvCxnSpPr>
          <p:nvPr/>
        </p:nvCxnSpPr>
        <p:spPr>
          <a:xfrm>
            <a:off x="4187875" y="391097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39"/>
          <p:cNvCxnSpPr>
            <a:stCxn id="736" idx="3"/>
          </p:cNvCxnSpPr>
          <p:nvPr/>
        </p:nvCxnSpPr>
        <p:spPr>
          <a:xfrm>
            <a:off x="5813825" y="3910975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39"/>
          <p:cNvSpPr/>
          <p:nvPr/>
        </p:nvSpPr>
        <p:spPr>
          <a:xfrm>
            <a:off x="1431300" y="52361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9"/>
          <p:cNvSpPr/>
          <p:nvPr/>
        </p:nvSpPr>
        <p:spPr>
          <a:xfrm>
            <a:off x="3140750" y="52361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9"/>
          <p:cNvSpPr/>
          <p:nvPr/>
        </p:nvSpPr>
        <p:spPr>
          <a:xfrm>
            <a:off x="4748075" y="52362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39"/>
          <p:cNvCxnSpPr>
            <a:stCxn id="741" idx="0"/>
            <a:endCxn id="745" idx="2"/>
          </p:cNvCxnSpPr>
          <p:nvPr/>
        </p:nvCxnSpPr>
        <p:spPr>
          <a:xfrm rot="10800000">
            <a:off x="1950300" y="4856625"/>
            <a:ext cx="0" cy="3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39"/>
          <p:cNvCxnSpPr>
            <a:stCxn id="742" idx="0"/>
            <a:endCxn id="747" idx="2"/>
          </p:cNvCxnSpPr>
          <p:nvPr/>
        </p:nvCxnSpPr>
        <p:spPr>
          <a:xfrm rot="10800000">
            <a:off x="3641150" y="4856625"/>
            <a:ext cx="18600" cy="3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39"/>
          <p:cNvCxnSpPr>
            <a:stCxn id="743" idx="0"/>
            <a:endCxn id="749" idx="2"/>
          </p:cNvCxnSpPr>
          <p:nvPr/>
        </p:nvCxnSpPr>
        <p:spPr>
          <a:xfrm rot="10800000">
            <a:off x="5267075" y="4856425"/>
            <a:ext cx="0" cy="37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39"/>
          <p:cNvSpPr/>
          <p:nvPr/>
        </p:nvSpPr>
        <p:spPr>
          <a:xfrm>
            <a:off x="1431300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3122125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4748075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3" name="Google Shape;753;p39"/>
          <p:cNvCxnSpPr>
            <a:stCxn id="734" idx="0"/>
            <a:endCxn id="750" idx="2"/>
          </p:cNvCxnSpPr>
          <p:nvPr/>
        </p:nvCxnSpPr>
        <p:spPr>
          <a:xfrm rot="10800000">
            <a:off x="1950300" y="32211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39"/>
          <p:cNvCxnSpPr>
            <a:stCxn id="735" idx="0"/>
            <a:endCxn id="751" idx="2"/>
          </p:cNvCxnSpPr>
          <p:nvPr/>
        </p:nvCxnSpPr>
        <p:spPr>
          <a:xfrm rot="10800000">
            <a:off x="3641125" y="32211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39"/>
          <p:cNvCxnSpPr>
            <a:stCxn id="736" idx="0"/>
            <a:endCxn id="752" idx="2"/>
          </p:cNvCxnSpPr>
          <p:nvPr/>
        </p:nvCxnSpPr>
        <p:spPr>
          <a:xfrm rot="10800000">
            <a:off x="5267075" y="32211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39"/>
          <p:cNvSpPr/>
          <p:nvPr/>
        </p:nvSpPr>
        <p:spPr>
          <a:xfrm>
            <a:off x="1403550" y="42262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47" name="Google Shape;747;p39"/>
          <p:cNvSpPr/>
          <p:nvPr/>
        </p:nvSpPr>
        <p:spPr>
          <a:xfrm>
            <a:off x="3094375" y="42262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4720325" y="42262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756" name="Google Shape;756;p39"/>
          <p:cNvCxnSpPr>
            <a:stCxn id="747" idx="1"/>
            <a:endCxn id="745" idx="3"/>
          </p:cNvCxnSpPr>
          <p:nvPr/>
        </p:nvCxnSpPr>
        <p:spPr>
          <a:xfrm rot="10800000">
            <a:off x="2497075" y="454137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39"/>
          <p:cNvCxnSpPr>
            <a:stCxn id="749" idx="1"/>
            <a:endCxn id="747" idx="3"/>
          </p:cNvCxnSpPr>
          <p:nvPr/>
        </p:nvCxnSpPr>
        <p:spPr>
          <a:xfrm rot="10800000">
            <a:off x="4187825" y="454137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39"/>
          <p:cNvCxnSpPr>
            <a:stCxn id="745" idx="1"/>
          </p:cNvCxnSpPr>
          <p:nvPr/>
        </p:nvCxnSpPr>
        <p:spPr>
          <a:xfrm flipH="1">
            <a:off x="936150" y="4541375"/>
            <a:ext cx="4674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39"/>
          <p:cNvCxnSpPr>
            <a:stCxn id="749" idx="3"/>
          </p:cNvCxnSpPr>
          <p:nvPr/>
        </p:nvCxnSpPr>
        <p:spPr>
          <a:xfrm>
            <a:off x="5813825" y="4541375"/>
            <a:ext cx="3306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0" name="Google Shape;760;p39"/>
          <p:cNvSpPr txBox="1"/>
          <p:nvPr>
            <p:ph idx="1" type="body"/>
          </p:nvPr>
        </p:nvSpPr>
        <p:spPr>
          <a:xfrm>
            <a:off x="838200" y="1825625"/>
            <a:ext cx="105156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Bidirectional RNNs combine two RNNs in both directions</a:t>
            </a:r>
            <a:endParaRPr/>
          </a:p>
        </p:txBody>
      </p:sp>
      <p:pic>
        <p:nvPicPr>
          <p:cNvPr id="761" name="Google Shape;7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075" y="2896425"/>
            <a:ext cx="3819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975" y="3729888"/>
            <a:ext cx="42576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788" y="4230113"/>
            <a:ext cx="45339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975" y="5069650"/>
            <a:ext cx="24955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Stacked RNNs</a:t>
            </a:r>
            <a:endParaRPr/>
          </a:p>
        </p:txBody>
      </p:sp>
      <p:sp>
        <p:nvSpPr>
          <p:cNvPr id="771" name="Google Shape;771;p4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755700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73" name="Google Shape;773;p40"/>
          <p:cNvSpPr/>
          <p:nvPr/>
        </p:nvSpPr>
        <p:spPr>
          <a:xfrm>
            <a:off x="6096000" y="35979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cxnSp>
        <p:nvCxnSpPr>
          <p:cNvPr id="774" name="Google Shape;774;p40"/>
          <p:cNvCxnSpPr>
            <a:endCxn id="772" idx="1"/>
          </p:cNvCxnSpPr>
          <p:nvPr/>
        </p:nvCxnSpPr>
        <p:spPr>
          <a:xfrm flipH="1" rot="10800000">
            <a:off x="1510600" y="3910975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40"/>
          <p:cNvSpPr/>
          <p:nvPr/>
        </p:nvSpPr>
        <p:spPr>
          <a:xfrm>
            <a:off x="1783450" y="45967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0"/>
          <p:cNvSpPr/>
          <p:nvPr/>
        </p:nvSpPr>
        <p:spPr>
          <a:xfrm>
            <a:off x="6123750" y="45988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7" name="Google Shape;777;p40"/>
          <p:cNvCxnSpPr>
            <a:stCxn id="775" idx="0"/>
            <a:endCxn id="772" idx="2"/>
          </p:cNvCxnSpPr>
          <p:nvPr/>
        </p:nvCxnSpPr>
        <p:spPr>
          <a:xfrm rot="10800000">
            <a:off x="2302450" y="422622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40"/>
          <p:cNvCxnSpPr>
            <a:stCxn id="776" idx="0"/>
            <a:endCxn id="773" idx="2"/>
          </p:cNvCxnSpPr>
          <p:nvPr/>
        </p:nvCxnSpPr>
        <p:spPr>
          <a:xfrm rot="10800000">
            <a:off x="6642750" y="422832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40"/>
          <p:cNvSpPr/>
          <p:nvPr/>
        </p:nvSpPr>
        <p:spPr>
          <a:xfrm>
            <a:off x="4715600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40"/>
          <p:cNvCxnSpPr>
            <a:stCxn id="781" idx="0"/>
            <a:endCxn id="779" idx="2"/>
          </p:cNvCxnSpPr>
          <p:nvPr/>
        </p:nvCxnSpPr>
        <p:spPr>
          <a:xfrm rot="10800000">
            <a:off x="5234600" y="3220975"/>
            <a:ext cx="0" cy="3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40"/>
          <p:cNvSpPr/>
          <p:nvPr/>
        </p:nvSpPr>
        <p:spPr>
          <a:xfrm>
            <a:off x="322177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1" name="Google Shape;781;p40"/>
          <p:cNvSpPr/>
          <p:nvPr/>
        </p:nvSpPr>
        <p:spPr>
          <a:xfrm>
            <a:off x="4687850" y="36004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3" name="Google Shape;783;p40"/>
          <p:cNvSpPr/>
          <p:nvPr/>
        </p:nvSpPr>
        <p:spPr>
          <a:xfrm>
            <a:off x="7620000" y="35981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4" name="Google Shape;784;p40"/>
          <p:cNvSpPr/>
          <p:nvPr/>
        </p:nvSpPr>
        <p:spPr>
          <a:xfrm>
            <a:off x="9086075" y="36028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h’’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5" name="Google Shape;785;p40"/>
          <p:cNvSpPr/>
          <p:nvPr/>
        </p:nvSpPr>
        <p:spPr>
          <a:xfrm>
            <a:off x="9113825" y="269602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6" name="Google Shape;786;p40"/>
          <p:cNvCxnSpPr>
            <a:endCxn id="785" idx="2"/>
          </p:cNvCxnSpPr>
          <p:nvPr/>
        </p:nvCxnSpPr>
        <p:spPr>
          <a:xfrm rot="10800000">
            <a:off x="9632825" y="32210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40"/>
          <p:cNvCxnSpPr>
            <a:stCxn id="772" idx="0"/>
            <a:endCxn id="782" idx="2"/>
          </p:cNvCxnSpPr>
          <p:nvPr/>
        </p:nvCxnSpPr>
        <p:spPr>
          <a:xfrm flipH="1" rot="-5400000">
            <a:off x="2720350" y="3177925"/>
            <a:ext cx="630300" cy="1466100"/>
          </a:xfrm>
          <a:prstGeom prst="bentConnector5">
            <a:avLst>
              <a:gd fmla="val -37780" name="adj1"/>
              <a:gd fmla="val 49999" name="adj2"/>
              <a:gd fmla="val 13778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40"/>
          <p:cNvCxnSpPr>
            <a:stCxn id="782" idx="0"/>
            <a:endCxn id="781" idx="2"/>
          </p:cNvCxnSpPr>
          <p:nvPr/>
        </p:nvCxnSpPr>
        <p:spPr>
          <a:xfrm flipH="1" rot="-5400000">
            <a:off x="4184025" y="3180325"/>
            <a:ext cx="635100" cy="1466100"/>
          </a:xfrm>
          <a:prstGeom prst="bentConnector5">
            <a:avLst>
              <a:gd fmla="val -37494" name="adj1"/>
              <a:gd fmla="val 49999" name="adj2"/>
              <a:gd fmla="val 13747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p40"/>
          <p:cNvCxnSpPr>
            <a:stCxn id="773" idx="0"/>
            <a:endCxn id="783" idx="2"/>
          </p:cNvCxnSpPr>
          <p:nvPr/>
        </p:nvCxnSpPr>
        <p:spPr>
          <a:xfrm flipH="1" rot="-5400000">
            <a:off x="7089450" y="3151225"/>
            <a:ext cx="630600" cy="1524000"/>
          </a:xfrm>
          <a:prstGeom prst="bentConnector5">
            <a:avLst>
              <a:gd fmla="val -37762" name="adj1"/>
              <a:gd fmla="val 50000" name="adj2"/>
              <a:gd fmla="val 13775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40"/>
          <p:cNvCxnSpPr>
            <a:stCxn id="783" idx="0"/>
            <a:endCxn id="784" idx="2"/>
          </p:cNvCxnSpPr>
          <p:nvPr/>
        </p:nvCxnSpPr>
        <p:spPr>
          <a:xfrm flipH="1" rot="-5400000">
            <a:off x="8582250" y="3182650"/>
            <a:ext cx="635100" cy="1466100"/>
          </a:xfrm>
          <a:prstGeom prst="bentConnector5">
            <a:avLst>
              <a:gd fmla="val -37494" name="adj1"/>
              <a:gd fmla="val 49999" name="adj2"/>
              <a:gd fmla="val 13747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40"/>
          <p:cNvCxnSpPr>
            <a:stCxn id="781" idx="3"/>
            <a:endCxn id="773" idx="1"/>
          </p:cNvCxnSpPr>
          <p:nvPr/>
        </p:nvCxnSpPr>
        <p:spPr>
          <a:xfrm flipH="1" rot="10800000">
            <a:off x="5781350" y="3913225"/>
            <a:ext cx="314700" cy="24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2" name="Google Shape;792;p40"/>
          <p:cNvSpPr/>
          <p:nvPr/>
        </p:nvSpPr>
        <p:spPr>
          <a:xfrm>
            <a:off x="3445850" y="5338125"/>
            <a:ext cx="2335500" cy="11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Shared Parameters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3" name="Google Shape;793;p40"/>
          <p:cNvCxnSpPr>
            <a:stCxn id="792" idx="0"/>
            <a:endCxn id="772" idx="3"/>
          </p:cNvCxnSpPr>
          <p:nvPr/>
        </p:nvCxnSpPr>
        <p:spPr>
          <a:xfrm rot="10800000">
            <a:off x="2849300" y="3911025"/>
            <a:ext cx="1764300" cy="1427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4" name="Google Shape;794;p40"/>
          <p:cNvCxnSpPr>
            <a:stCxn id="792" idx="0"/>
          </p:cNvCxnSpPr>
          <p:nvPr/>
        </p:nvCxnSpPr>
        <p:spPr>
          <a:xfrm flipH="1" rot="10800000">
            <a:off x="4613600" y="4244625"/>
            <a:ext cx="1484400" cy="1093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95" name="Google Shape;795;p40"/>
          <p:cNvPicPr preferRelativeResize="0"/>
          <p:nvPr/>
        </p:nvPicPr>
        <p:blipFill rotWithShape="1">
          <a:blip r:embed="rId3">
            <a:alphaModFix/>
          </a:blip>
          <a:srcRect b="6926" l="0" r="0" t="6926"/>
          <a:stretch/>
        </p:blipFill>
        <p:spPr>
          <a:xfrm>
            <a:off x="8223125" y="1481601"/>
            <a:ext cx="28194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063" y="868590"/>
            <a:ext cx="3057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8338" y="255572"/>
            <a:ext cx="32289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988" y="2094625"/>
            <a:ext cx="42576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RNNs as Language Models</a:t>
            </a:r>
            <a:endParaRPr/>
          </a:p>
        </p:txBody>
      </p:sp>
      <p:sp>
        <p:nvSpPr>
          <p:cNvPr id="805" name="Google Shape;805;p41"/>
          <p:cNvSpPr txBox="1"/>
          <p:nvPr>
            <p:ph idx="1" type="body"/>
          </p:nvPr>
        </p:nvSpPr>
        <p:spPr>
          <a:xfrm>
            <a:off x="6515100" y="1825625"/>
            <a:ext cx="54579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Recall language models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Here we can use an Neural Network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807" name="Google Shape;807;p41"/>
          <p:cNvSpPr/>
          <p:nvPr/>
        </p:nvSpPr>
        <p:spPr>
          <a:xfrm>
            <a:off x="1069900" y="30397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08" name="Google Shape;808;p41"/>
          <p:cNvSpPr/>
          <p:nvPr/>
        </p:nvSpPr>
        <p:spPr>
          <a:xfrm>
            <a:off x="2760725" y="30397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09" name="Google Shape;809;p41"/>
          <p:cNvSpPr/>
          <p:nvPr/>
        </p:nvSpPr>
        <p:spPr>
          <a:xfrm>
            <a:off x="4386675" y="30397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810" name="Google Shape;810;p41"/>
          <p:cNvCxnSpPr>
            <a:endCxn id="807" idx="1"/>
          </p:cNvCxnSpPr>
          <p:nvPr/>
        </p:nvCxnSpPr>
        <p:spPr>
          <a:xfrm flipH="1" rot="10800000">
            <a:off x="824800" y="3354925"/>
            <a:ext cx="2451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41"/>
          <p:cNvCxnSpPr>
            <a:stCxn id="807" idx="3"/>
            <a:endCxn id="808" idx="1"/>
          </p:cNvCxnSpPr>
          <p:nvPr/>
        </p:nvCxnSpPr>
        <p:spPr>
          <a:xfrm>
            <a:off x="2163400" y="3354925"/>
            <a:ext cx="59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2" name="Google Shape;812;p41"/>
          <p:cNvCxnSpPr>
            <a:stCxn id="808" idx="3"/>
            <a:endCxn id="809" idx="1"/>
          </p:cNvCxnSpPr>
          <p:nvPr/>
        </p:nvCxnSpPr>
        <p:spPr>
          <a:xfrm>
            <a:off x="3854225" y="3354925"/>
            <a:ext cx="53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41"/>
          <p:cNvCxnSpPr>
            <a:stCxn id="809" idx="3"/>
          </p:cNvCxnSpPr>
          <p:nvPr/>
        </p:nvCxnSpPr>
        <p:spPr>
          <a:xfrm>
            <a:off x="5480175" y="3354925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4" name="Google Shape;814;p41"/>
          <p:cNvSpPr/>
          <p:nvPr/>
        </p:nvSpPr>
        <p:spPr>
          <a:xfrm>
            <a:off x="1097650" y="40406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1"/>
          <p:cNvSpPr/>
          <p:nvPr/>
        </p:nvSpPr>
        <p:spPr>
          <a:xfrm>
            <a:off x="2788475" y="40406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1"/>
          <p:cNvSpPr/>
          <p:nvPr/>
        </p:nvSpPr>
        <p:spPr>
          <a:xfrm>
            <a:off x="4414425" y="40406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7" name="Google Shape;817;p41"/>
          <p:cNvCxnSpPr>
            <a:stCxn id="814" idx="0"/>
            <a:endCxn id="807" idx="2"/>
          </p:cNvCxnSpPr>
          <p:nvPr/>
        </p:nvCxnSpPr>
        <p:spPr>
          <a:xfrm rot="10800000">
            <a:off x="1616650" y="36701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41"/>
          <p:cNvCxnSpPr>
            <a:stCxn id="815" idx="0"/>
            <a:endCxn id="808" idx="2"/>
          </p:cNvCxnSpPr>
          <p:nvPr/>
        </p:nvCxnSpPr>
        <p:spPr>
          <a:xfrm rot="10800000">
            <a:off x="3307475" y="36701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41"/>
          <p:cNvCxnSpPr>
            <a:stCxn id="816" idx="0"/>
            <a:endCxn id="809" idx="2"/>
          </p:cNvCxnSpPr>
          <p:nvPr/>
        </p:nvCxnSpPr>
        <p:spPr>
          <a:xfrm rot="10800000">
            <a:off x="4933425" y="3670175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0" name="Google Shape;820;p41"/>
          <p:cNvSpPr/>
          <p:nvPr/>
        </p:nvSpPr>
        <p:spPr>
          <a:xfrm>
            <a:off x="1097650" y="21399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1"/>
          <p:cNvSpPr/>
          <p:nvPr/>
        </p:nvSpPr>
        <p:spPr>
          <a:xfrm>
            <a:off x="2788475" y="21399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-IE" sz="24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1"/>
          <p:cNvSpPr/>
          <p:nvPr/>
        </p:nvSpPr>
        <p:spPr>
          <a:xfrm>
            <a:off x="4414425" y="2139975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3" name="Google Shape;823;p41"/>
          <p:cNvCxnSpPr>
            <a:stCxn id="807" idx="0"/>
            <a:endCxn id="820" idx="2"/>
          </p:cNvCxnSpPr>
          <p:nvPr/>
        </p:nvCxnSpPr>
        <p:spPr>
          <a:xfrm rot="10800000">
            <a:off x="1616650" y="26650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41"/>
          <p:cNvCxnSpPr>
            <a:stCxn id="808" idx="0"/>
            <a:endCxn id="821" idx="2"/>
          </p:cNvCxnSpPr>
          <p:nvPr/>
        </p:nvCxnSpPr>
        <p:spPr>
          <a:xfrm rot="10800000">
            <a:off x="3307475" y="26650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41"/>
          <p:cNvCxnSpPr>
            <a:stCxn id="809" idx="0"/>
            <a:endCxn id="822" idx="2"/>
          </p:cNvCxnSpPr>
          <p:nvPr/>
        </p:nvCxnSpPr>
        <p:spPr>
          <a:xfrm rot="10800000">
            <a:off x="4933425" y="266507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6" name="Google Shape;8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75" y="2789550"/>
            <a:ext cx="47815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375" y="3513200"/>
            <a:ext cx="49911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13" y="5019025"/>
            <a:ext cx="5457825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2"/>
          <p:cNvSpPr txBox="1"/>
          <p:nvPr>
            <p:ph type="ctrTitle"/>
          </p:nvPr>
        </p:nvSpPr>
        <p:spPr>
          <a:xfrm>
            <a:off x="6779675" y="731125"/>
            <a:ext cx="5162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Which model does this?</a:t>
            </a:r>
            <a:endParaRPr/>
          </a:p>
        </p:txBody>
      </p:sp>
      <p:sp>
        <p:nvSpPr>
          <p:cNvPr id="835" name="Google Shape;835;p42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836" name="Google Shape;836;p42"/>
          <p:cNvSpPr/>
          <p:nvPr/>
        </p:nvSpPr>
        <p:spPr>
          <a:xfrm>
            <a:off x="9255075" y="5469700"/>
            <a:ext cx="2230500" cy="11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Complex, deep representation for each word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42"/>
          <p:cNvSpPr/>
          <p:nvPr/>
        </p:nvSpPr>
        <p:spPr>
          <a:xfrm>
            <a:off x="1461300" y="2445650"/>
            <a:ext cx="2230500" cy="133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Looks at forwards and backwards context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42"/>
          <p:cNvSpPr/>
          <p:nvPr/>
        </p:nvSpPr>
        <p:spPr>
          <a:xfrm>
            <a:off x="4169675" y="4806750"/>
            <a:ext cx="2230500" cy="11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IE" sz="2000">
                <a:latin typeface="Lato"/>
                <a:ea typeface="Lato"/>
                <a:cs typeface="Lato"/>
                <a:sym typeface="Lato"/>
              </a:rPr>
              <a:t>entiment for a sentence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42"/>
          <p:cNvSpPr/>
          <p:nvPr/>
        </p:nvSpPr>
        <p:spPr>
          <a:xfrm>
            <a:off x="7866200" y="3358950"/>
            <a:ext cx="2230500" cy="11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Named Entity Recognition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42"/>
          <p:cNvSpPr/>
          <p:nvPr/>
        </p:nvSpPr>
        <p:spPr>
          <a:xfrm>
            <a:off x="1081800" y="2676950"/>
            <a:ext cx="2989500" cy="870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BiRNN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2"/>
          <p:cNvSpPr/>
          <p:nvPr/>
        </p:nvSpPr>
        <p:spPr>
          <a:xfrm>
            <a:off x="3790175" y="4936350"/>
            <a:ext cx="2989500" cy="870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Predictor RNN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2"/>
          <p:cNvSpPr/>
          <p:nvPr/>
        </p:nvSpPr>
        <p:spPr>
          <a:xfrm>
            <a:off x="7563600" y="3488550"/>
            <a:ext cx="2989500" cy="870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Tagging RNN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2"/>
          <p:cNvSpPr/>
          <p:nvPr/>
        </p:nvSpPr>
        <p:spPr>
          <a:xfrm>
            <a:off x="8875575" y="5599300"/>
            <a:ext cx="2989500" cy="870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Stacking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Machine Learning for NLP</a:t>
            </a:r>
            <a:endParaRPr/>
          </a:p>
        </p:txBody>
      </p:sp>
      <p:sp>
        <p:nvSpPr>
          <p:cNvPr id="252" name="Google Shape;252;p1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may wish to learn many things from text: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Sentiment Scores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Relations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Part-of-speech tags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Parse Trees</a:t>
            </a:r>
            <a:endParaRPr/>
          </a:p>
        </p:txBody>
      </p:sp>
      <p:sp>
        <p:nvSpPr>
          <p:cNvPr id="253" name="Google Shape;253;p1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3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Generation</a:t>
            </a:r>
            <a:endParaRPr/>
          </a:p>
        </p:txBody>
      </p:sp>
      <p:sp>
        <p:nvSpPr>
          <p:cNvPr id="850" name="Google Shape;850;p43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/>
          <p:nvPr>
            <p:ph type="title"/>
          </p:nvPr>
        </p:nvSpPr>
        <p:spPr>
          <a:xfrm>
            <a:off x="838200" y="365125"/>
            <a:ext cx="6111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Training and Using Generators</a:t>
            </a:r>
            <a:endParaRPr/>
          </a:p>
        </p:txBody>
      </p:sp>
      <p:sp>
        <p:nvSpPr>
          <p:cNvPr id="858" name="Google Shape;858;p44"/>
          <p:cNvSpPr txBox="1"/>
          <p:nvPr>
            <p:ph idx="1" type="body"/>
          </p:nvPr>
        </p:nvSpPr>
        <p:spPr>
          <a:xfrm>
            <a:off x="838200" y="1825625"/>
            <a:ext cx="5582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Another application is to generate sequences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Generate a word from each cell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Use this as prediction to the next</a:t>
            </a:r>
            <a:endParaRPr/>
          </a:p>
        </p:txBody>
      </p:sp>
      <p:sp>
        <p:nvSpPr>
          <p:cNvPr id="859" name="Google Shape;859;p4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860" name="Google Shape;8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003" y="0"/>
            <a:ext cx="498999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Generator RNN</a:t>
            </a:r>
            <a:endParaRPr/>
          </a:p>
        </p:txBody>
      </p:sp>
      <p:sp>
        <p:nvSpPr>
          <p:cNvPr id="867" name="Google Shape;867;p4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868" name="Google Shape;868;p45"/>
          <p:cNvSpPr/>
          <p:nvPr/>
        </p:nvSpPr>
        <p:spPr>
          <a:xfrm>
            <a:off x="2834950" y="33165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69" name="Google Shape;869;p45"/>
          <p:cNvSpPr/>
          <p:nvPr/>
        </p:nvSpPr>
        <p:spPr>
          <a:xfrm>
            <a:off x="5116788" y="33144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70" name="Google Shape;870;p45"/>
          <p:cNvSpPr/>
          <p:nvPr/>
        </p:nvSpPr>
        <p:spPr>
          <a:xfrm>
            <a:off x="7454125" y="33186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871" name="Google Shape;871;p45"/>
          <p:cNvCxnSpPr>
            <a:stCxn id="868" idx="3"/>
            <a:endCxn id="869" idx="1"/>
          </p:cNvCxnSpPr>
          <p:nvPr/>
        </p:nvCxnSpPr>
        <p:spPr>
          <a:xfrm flipH="1" rot="10800000">
            <a:off x="3928450" y="3629600"/>
            <a:ext cx="11883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45"/>
          <p:cNvCxnSpPr>
            <a:stCxn id="869" idx="3"/>
            <a:endCxn id="870" idx="1"/>
          </p:cNvCxnSpPr>
          <p:nvPr/>
        </p:nvCxnSpPr>
        <p:spPr>
          <a:xfrm>
            <a:off x="6210288" y="3629600"/>
            <a:ext cx="12438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45"/>
          <p:cNvCxnSpPr>
            <a:stCxn id="870" idx="3"/>
          </p:cNvCxnSpPr>
          <p:nvPr/>
        </p:nvCxnSpPr>
        <p:spPr>
          <a:xfrm>
            <a:off x="8547625" y="3633800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45"/>
          <p:cNvSpPr/>
          <p:nvPr/>
        </p:nvSpPr>
        <p:spPr>
          <a:xfrm>
            <a:off x="2862700" y="431745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5"/>
          <p:cNvSpPr/>
          <p:nvPr/>
        </p:nvSpPr>
        <p:spPr>
          <a:xfrm>
            <a:off x="5144538" y="431535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5"/>
          <p:cNvSpPr/>
          <p:nvPr/>
        </p:nvSpPr>
        <p:spPr>
          <a:xfrm>
            <a:off x="7481875" y="431955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7" name="Google Shape;877;p45"/>
          <p:cNvCxnSpPr>
            <a:stCxn id="874" idx="0"/>
            <a:endCxn id="868" idx="2"/>
          </p:cNvCxnSpPr>
          <p:nvPr/>
        </p:nvCxnSpPr>
        <p:spPr>
          <a:xfrm rot="10800000">
            <a:off x="3381700" y="394695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45"/>
          <p:cNvCxnSpPr>
            <a:stCxn id="875" idx="0"/>
            <a:endCxn id="869" idx="2"/>
          </p:cNvCxnSpPr>
          <p:nvPr/>
        </p:nvCxnSpPr>
        <p:spPr>
          <a:xfrm rot="10800000">
            <a:off x="5663538" y="394485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45"/>
          <p:cNvCxnSpPr>
            <a:stCxn id="876" idx="0"/>
            <a:endCxn id="870" idx="2"/>
          </p:cNvCxnSpPr>
          <p:nvPr/>
        </p:nvCxnSpPr>
        <p:spPr>
          <a:xfrm rot="10800000">
            <a:off x="8000875" y="3949050"/>
            <a:ext cx="0" cy="3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45"/>
          <p:cNvSpPr/>
          <p:nvPr/>
        </p:nvSpPr>
        <p:spPr>
          <a:xfrm>
            <a:off x="2862700" y="241675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5"/>
          <p:cNvSpPr/>
          <p:nvPr/>
        </p:nvSpPr>
        <p:spPr>
          <a:xfrm>
            <a:off x="5144538" y="241465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5"/>
          <p:cNvSpPr/>
          <p:nvPr/>
        </p:nvSpPr>
        <p:spPr>
          <a:xfrm>
            <a:off x="7481875" y="241885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a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45"/>
          <p:cNvCxnSpPr>
            <a:stCxn id="868" idx="0"/>
            <a:endCxn id="880" idx="2"/>
          </p:cNvCxnSpPr>
          <p:nvPr/>
        </p:nvCxnSpPr>
        <p:spPr>
          <a:xfrm rot="10800000">
            <a:off x="3381700" y="294185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45"/>
          <p:cNvCxnSpPr>
            <a:stCxn id="869" idx="0"/>
            <a:endCxn id="881" idx="2"/>
          </p:cNvCxnSpPr>
          <p:nvPr/>
        </p:nvCxnSpPr>
        <p:spPr>
          <a:xfrm rot="10800000">
            <a:off x="5663538" y="293975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45"/>
          <p:cNvCxnSpPr>
            <a:stCxn id="870" idx="0"/>
            <a:endCxn id="882" idx="2"/>
          </p:cNvCxnSpPr>
          <p:nvPr/>
        </p:nvCxnSpPr>
        <p:spPr>
          <a:xfrm rot="10800000">
            <a:off x="8000875" y="294395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6" name="Google Shape;886;p45"/>
          <p:cNvCxnSpPr>
            <a:stCxn id="880" idx="3"/>
            <a:endCxn id="875" idx="1"/>
          </p:cNvCxnSpPr>
          <p:nvPr/>
        </p:nvCxnSpPr>
        <p:spPr>
          <a:xfrm>
            <a:off x="3900700" y="2679250"/>
            <a:ext cx="1243800" cy="18987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887" name="Google Shape;887;p45"/>
          <p:cNvCxnSpPr>
            <a:stCxn id="881" idx="3"/>
            <a:endCxn id="876" idx="1"/>
          </p:cNvCxnSpPr>
          <p:nvPr/>
        </p:nvCxnSpPr>
        <p:spPr>
          <a:xfrm>
            <a:off x="6182538" y="2677150"/>
            <a:ext cx="1299300" cy="190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Conditioned Generation</a:t>
            </a:r>
            <a:endParaRPr/>
          </a:p>
        </p:txBody>
      </p:sp>
      <p:sp>
        <p:nvSpPr>
          <p:cNvPr id="894" name="Google Shape;894;p46"/>
          <p:cNvSpPr txBox="1"/>
          <p:nvPr>
            <p:ph idx="1" type="body"/>
          </p:nvPr>
        </p:nvSpPr>
        <p:spPr>
          <a:xfrm>
            <a:off x="838200" y="1825625"/>
            <a:ext cx="39747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guide the generation by adding some additional context (another vector)</a:t>
            </a:r>
            <a:endParaRPr/>
          </a:p>
        </p:txBody>
      </p:sp>
      <p:sp>
        <p:nvSpPr>
          <p:cNvPr id="895" name="Google Shape;895;p4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896" name="Google Shape;896;p46"/>
          <p:cNvSpPr/>
          <p:nvPr/>
        </p:nvSpPr>
        <p:spPr>
          <a:xfrm>
            <a:off x="5415125" y="30224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97" name="Google Shape;897;p46"/>
          <p:cNvSpPr/>
          <p:nvPr/>
        </p:nvSpPr>
        <p:spPr>
          <a:xfrm>
            <a:off x="7925563" y="3020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98" name="Google Shape;898;p46"/>
          <p:cNvSpPr/>
          <p:nvPr/>
        </p:nvSpPr>
        <p:spPr>
          <a:xfrm>
            <a:off x="10262900" y="30245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899" name="Google Shape;899;p46"/>
          <p:cNvCxnSpPr>
            <a:stCxn id="896" idx="3"/>
            <a:endCxn id="897" idx="1"/>
          </p:cNvCxnSpPr>
          <p:nvPr/>
        </p:nvCxnSpPr>
        <p:spPr>
          <a:xfrm flipH="1" rot="10800000">
            <a:off x="6508625" y="3335450"/>
            <a:ext cx="14169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46"/>
          <p:cNvCxnSpPr>
            <a:stCxn id="897" idx="3"/>
            <a:endCxn id="898" idx="1"/>
          </p:cNvCxnSpPr>
          <p:nvPr/>
        </p:nvCxnSpPr>
        <p:spPr>
          <a:xfrm>
            <a:off x="9019063" y="3335450"/>
            <a:ext cx="12438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46"/>
          <p:cNvCxnSpPr>
            <a:stCxn id="898" idx="3"/>
          </p:cNvCxnSpPr>
          <p:nvPr/>
        </p:nvCxnSpPr>
        <p:spPr>
          <a:xfrm>
            <a:off x="11356400" y="3339650"/>
            <a:ext cx="358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46"/>
          <p:cNvSpPr/>
          <p:nvPr/>
        </p:nvSpPr>
        <p:spPr>
          <a:xfrm>
            <a:off x="4937388" y="40275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6"/>
          <p:cNvSpPr/>
          <p:nvPr/>
        </p:nvSpPr>
        <p:spPr>
          <a:xfrm>
            <a:off x="7419238" y="40213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6"/>
          <p:cNvSpPr/>
          <p:nvPr/>
        </p:nvSpPr>
        <p:spPr>
          <a:xfrm>
            <a:off x="9760163" y="40296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46"/>
          <p:cNvCxnSpPr>
            <a:stCxn id="906" idx="1"/>
            <a:endCxn id="896" idx="2"/>
          </p:cNvCxnSpPr>
          <p:nvPr/>
        </p:nvCxnSpPr>
        <p:spPr>
          <a:xfrm rot="10800000">
            <a:off x="5961888" y="3652600"/>
            <a:ext cx="13500" cy="63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46"/>
          <p:cNvCxnSpPr>
            <a:stCxn id="908" idx="1"/>
            <a:endCxn id="897" idx="2"/>
          </p:cNvCxnSpPr>
          <p:nvPr/>
        </p:nvCxnSpPr>
        <p:spPr>
          <a:xfrm flipH="1" rot="10800000">
            <a:off x="8457238" y="3650700"/>
            <a:ext cx="15000" cy="63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46"/>
          <p:cNvCxnSpPr>
            <a:stCxn id="910" idx="1"/>
            <a:endCxn id="898" idx="2"/>
          </p:cNvCxnSpPr>
          <p:nvPr/>
        </p:nvCxnSpPr>
        <p:spPr>
          <a:xfrm flipH="1" rot="10800000">
            <a:off x="10798163" y="3654900"/>
            <a:ext cx="11400" cy="63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46"/>
          <p:cNvSpPr/>
          <p:nvPr/>
        </p:nvSpPr>
        <p:spPr>
          <a:xfrm>
            <a:off x="5442875" y="21226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this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6"/>
          <p:cNvSpPr/>
          <p:nvPr/>
        </p:nvSpPr>
        <p:spPr>
          <a:xfrm>
            <a:off x="7953313" y="21205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is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6"/>
          <p:cNvSpPr/>
          <p:nvPr/>
        </p:nvSpPr>
        <p:spPr>
          <a:xfrm>
            <a:off x="10290650" y="2124700"/>
            <a:ext cx="10380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a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4" name="Google Shape;914;p46"/>
          <p:cNvCxnSpPr>
            <a:stCxn id="896" idx="0"/>
            <a:endCxn id="911" idx="2"/>
          </p:cNvCxnSpPr>
          <p:nvPr/>
        </p:nvCxnSpPr>
        <p:spPr>
          <a:xfrm rot="10800000">
            <a:off x="5961875" y="26477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46"/>
          <p:cNvCxnSpPr>
            <a:stCxn id="897" idx="0"/>
            <a:endCxn id="912" idx="2"/>
          </p:cNvCxnSpPr>
          <p:nvPr/>
        </p:nvCxnSpPr>
        <p:spPr>
          <a:xfrm rot="10800000">
            <a:off x="8472313" y="26456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46"/>
          <p:cNvCxnSpPr>
            <a:stCxn id="898" idx="0"/>
            <a:endCxn id="913" idx="2"/>
          </p:cNvCxnSpPr>
          <p:nvPr/>
        </p:nvCxnSpPr>
        <p:spPr>
          <a:xfrm rot="10800000">
            <a:off x="10809650" y="2649800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46"/>
          <p:cNvCxnSpPr>
            <a:stCxn id="911" idx="3"/>
            <a:endCxn id="903" idx="1"/>
          </p:cNvCxnSpPr>
          <p:nvPr/>
        </p:nvCxnSpPr>
        <p:spPr>
          <a:xfrm>
            <a:off x="6480875" y="2385100"/>
            <a:ext cx="938400" cy="18987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918" name="Google Shape;918;p46"/>
          <p:cNvCxnSpPr>
            <a:stCxn id="912" idx="3"/>
            <a:endCxn id="904" idx="1"/>
          </p:cNvCxnSpPr>
          <p:nvPr/>
        </p:nvCxnSpPr>
        <p:spPr>
          <a:xfrm>
            <a:off x="8991313" y="2383000"/>
            <a:ext cx="768900" cy="19092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908" name="Google Shape;908;p46"/>
          <p:cNvSpPr/>
          <p:nvPr/>
        </p:nvSpPr>
        <p:spPr>
          <a:xfrm>
            <a:off x="8457238" y="4025400"/>
            <a:ext cx="1038000" cy="525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Topic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6"/>
          <p:cNvSpPr/>
          <p:nvPr/>
        </p:nvSpPr>
        <p:spPr>
          <a:xfrm>
            <a:off x="5975388" y="4027600"/>
            <a:ext cx="1038000" cy="525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Topic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6"/>
          <p:cNvSpPr/>
          <p:nvPr/>
        </p:nvSpPr>
        <p:spPr>
          <a:xfrm>
            <a:off x="10798163" y="4029600"/>
            <a:ext cx="1038000" cy="525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Topic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6"/>
          <p:cNvSpPr/>
          <p:nvPr/>
        </p:nvSpPr>
        <p:spPr>
          <a:xfrm>
            <a:off x="7065621" y="5244550"/>
            <a:ext cx="2813400" cy="525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Topic Embedding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0" name="Google Shape;920;p46"/>
          <p:cNvCxnSpPr>
            <a:stCxn id="919" idx="0"/>
            <a:endCxn id="906" idx="2"/>
          </p:cNvCxnSpPr>
          <p:nvPr/>
        </p:nvCxnSpPr>
        <p:spPr>
          <a:xfrm rot="10800000">
            <a:off x="6494421" y="4552750"/>
            <a:ext cx="1977900" cy="6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46"/>
          <p:cNvCxnSpPr>
            <a:stCxn id="919" idx="0"/>
            <a:endCxn id="908" idx="2"/>
          </p:cNvCxnSpPr>
          <p:nvPr/>
        </p:nvCxnSpPr>
        <p:spPr>
          <a:xfrm flipH="1" rot="10800000">
            <a:off x="8472321" y="4550350"/>
            <a:ext cx="504000" cy="6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46"/>
          <p:cNvCxnSpPr>
            <a:stCxn id="919" idx="0"/>
            <a:endCxn id="910" idx="2"/>
          </p:cNvCxnSpPr>
          <p:nvPr/>
        </p:nvCxnSpPr>
        <p:spPr>
          <a:xfrm flipH="1" rot="10800000">
            <a:off x="8472321" y="4554550"/>
            <a:ext cx="2844900" cy="69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Sequence to Sequence Models</a:t>
            </a:r>
            <a:endParaRPr/>
          </a:p>
        </p:txBody>
      </p:sp>
      <p:sp>
        <p:nvSpPr>
          <p:cNvPr id="929" name="Google Shape;929;p47"/>
          <p:cNvSpPr txBox="1"/>
          <p:nvPr>
            <p:ph idx="1" type="body"/>
          </p:nvPr>
        </p:nvSpPr>
        <p:spPr>
          <a:xfrm>
            <a:off x="838200" y="1825625"/>
            <a:ext cx="45750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could even use another RNN to condition an RNN!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is an example of a Sequence To Sequence (seq2seq)</a:t>
            </a:r>
            <a:endParaRPr/>
          </a:p>
        </p:txBody>
      </p:sp>
      <p:sp>
        <p:nvSpPr>
          <p:cNvPr id="930" name="Google Shape;930;p4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931" name="Google Shape;931;p47"/>
          <p:cNvSpPr/>
          <p:nvPr/>
        </p:nvSpPr>
        <p:spPr>
          <a:xfrm>
            <a:off x="5984708" y="2451408"/>
            <a:ext cx="922200" cy="5316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32" name="Google Shape;932;p47"/>
          <p:cNvSpPr/>
          <p:nvPr/>
        </p:nvSpPr>
        <p:spPr>
          <a:xfrm>
            <a:off x="8101800" y="2449637"/>
            <a:ext cx="922200" cy="5316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33" name="Google Shape;933;p47"/>
          <p:cNvSpPr/>
          <p:nvPr/>
        </p:nvSpPr>
        <p:spPr>
          <a:xfrm>
            <a:off x="10072913" y="2453179"/>
            <a:ext cx="922200" cy="5316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/>
          </a:p>
        </p:txBody>
      </p:sp>
      <p:cxnSp>
        <p:nvCxnSpPr>
          <p:cNvPr id="934" name="Google Shape;934;p47"/>
          <p:cNvCxnSpPr>
            <a:stCxn id="931" idx="3"/>
            <a:endCxn id="932" idx="1"/>
          </p:cNvCxnSpPr>
          <p:nvPr/>
        </p:nvCxnSpPr>
        <p:spPr>
          <a:xfrm flipH="1" rot="10800000">
            <a:off x="6906908" y="2715408"/>
            <a:ext cx="11949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47"/>
          <p:cNvCxnSpPr>
            <a:stCxn id="932" idx="3"/>
            <a:endCxn id="933" idx="1"/>
          </p:cNvCxnSpPr>
          <p:nvPr/>
        </p:nvCxnSpPr>
        <p:spPr>
          <a:xfrm>
            <a:off x="9024000" y="2715437"/>
            <a:ext cx="10488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47"/>
          <p:cNvCxnSpPr>
            <a:stCxn id="933" idx="3"/>
          </p:cNvCxnSpPr>
          <p:nvPr/>
        </p:nvCxnSpPr>
        <p:spPr>
          <a:xfrm>
            <a:off x="10995113" y="2718979"/>
            <a:ext cx="3024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47"/>
          <p:cNvSpPr/>
          <p:nvPr/>
        </p:nvSpPr>
        <p:spPr>
          <a:xfrm>
            <a:off x="5581825" y="3299021"/>
            <a:ext cx="875400" cy="44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7"/>
          <p:cNvSpPr/>
          <p:nvPr/>
        </p:nvSpPr>
        <p:spPr>
          <a:xfrm>
            <a:off x="7674808" y="3293792"/>
            <a:ext cx="875400" cy="44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7"/>
          <p:cNvSpPr/>
          <p:nvPr/>
        </p:nvSpPr>
        <p:spPr>
          <a:xfrm>
            <a:off x="9648946" y="3300792"/>
            <a:ext cx="875400" cy="44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0" name="Google Shape;940;p47"/>
          <p:cNvCxnSpPr>
            <a:stCxn id="941" idx="1"/>
            <a:endCxn id="931" idx="2"/>
          </p:cNvCxnSpPr>
          <p:nvPr/>
        </p:nvCxnSpPr>
        <p:spPr>
          <a:xfrm rot="10800000">
            <a:off x="6445787" y="2982905"/>
            <a:ext cx="11400" cy="53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47"/>
          <p:cNvCxnSpPr>
            <a:stCxn id="943" idx="1"/>
            <a:endCxn id="932" idx="2"/>
          </p:cNvCxnSpPr>
          <p:nvPr/>
        </p:nvCxnSpPr>
        <p:spPr>
          <a:xfrm flipH="1" rot="10800000">
            <a:off x="8550169" y="2981350"/>
            <a:ext cx="12600" cy="53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47"/>
          <p:cNvCxnSpPr>
            <a:stCxn id="945" idx="1"/>
            <a:endCxn id="933" idx="2"/>
          </p:cNvCxnSpPr>
          <p:nvPr/>
        </p:nvCxnSpPr>
        <p:spPr>
          <a:xfrm flipH="1" rot="10800000">
            <a:off x="10524308" y="2984892"/>
            <a:ext cx="9600" cy="53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6" name="Google Shape;946;p47"/>
          <p:cNvSpPr/>
          <p:nvPr/>
        </p:nvSpPr>
        <p:spPr>
          <a:xfrm>
            <a:off x="6008110" y="1692596"/>
            <a:ext cx="875400" cy="44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baseline="-25000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7"/>
          <p:cNvSpPr/>
          <p:nvPr/>
        </p:nvSpPr>
        <p:spPr>
          <a:xfrm>
            <a:off x="8125202" y="1690825"/>
            <a:ext cx="875400" cy="44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7"/>
          <p:cNvSpPr/>
          <p:nvPr/>
        </p:nvSpPr>
        <p:spPr>
          <a:xfrm>
            <a:off x="10096315" y="1694367"/>
            <a:ext cx="875400" cy="44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9" name="Google Shape;949;p47"/>
          <p:cNvCxnSpPr>
            <a:stCxn id="931" idx="0"/>
            <a:endCxn id="946" idx="2"/>
          </p:cNvCxnSpPr>
          <p:nvPr/>
        </p:nvCxnSpPr>
        <p:spPr>
          <a:xfrm rot="10800000">
            <a:off x="6445808" y="2135508"/>
            <a:ext cx="0" cy="31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47"/>
          <p:cNvCxnSpPr>
            <a:stCxn id="932" idx="0"/>
            <a:endCxn id="947" idx="2"/>
          </p:cNvCxnSpPr>
          <p:nvPr/>
        </p:nvCxnSpPr>
        <p:spPr>
          <a:xfrm rot="10800000">
            <a:off x="8562900" y="2133737"/>
            <a:ext cx="0" cy="31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47"/>
          <p:cNvCxnSpPr>
            <a:stCxn id="933" idx="0"/>
            <a:endCxn id="948" idx="2"/>
          </p:cNvCxnSpPr>
          <p:nvPr/>
        </p:nvCxnSpPr>
        <p:spPr>
          <a:xfrm rot="10800000">
            <a:off x="10534013" y="2137279"/>
            <a:ext cx="0" cy="31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47"/>
          <p:cNvCxnSpPr>
            <a:stCxn id="946" idx="3"/>
            <a:endCxn id="938" idx="1"/>
          </p:cNvCxnSpPr>
          <p:nvPr/>
        </p:nvCxnSpPr>
        <p:spPr>
          <a:xfrm>
            <a:off x="6883510" y="1913996"/>
            <a:ext cx="791400" cy="16011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953" name="Google Shape;953;p47"/>
          <p:cNvCxnSpPr>
            <a:stCxn id="947" idx="3"/>
            <a:endCxn id="939" idx="1"/>
          </p:cNvCxnSpPr>
          <p:nvPr/>
        </p:nvCxnSpPr>
        <p:spPr>
          <a:xfrm>
            <a:off x="9000602" y="1912225"/>
            <a:ext cx="648300" cy="16101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943" name="Google Shape;943;p47"/>
          <p:cNvSpPr/>
          <p:nvPr/>
        </p:nvSpPr>
        <p:spPr>
          <a:xfrm>
            <a:off x="8550169" y="3297250"/>
            <a:ext cx="875400" cy="442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7"/>
          <p:cNvSpPr/>
          <p:nvPr/>
        </p:nvSpPr>
        <p:spPr>
          <a:xfrm>
            <a:off x="6457187" y="3299105"/>
            <a:ext cx="875400" cy="442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7"/>
          <p:cNvSpPr/>
          <p:nvPr/>
        </p:nvSpPr>
        <p:spPr>
          <a:xfrm>
            <a:off x="10524308" y="3300792"/>
            <a:ext cx="875400" cy="442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7"/>
          <p:cNvSpPr/>
          <p:nvPr/>
        </p:nvSpPr>
        <p:spPr>
          <a:xfrm>
            <a:off x="2178673" y="4833221"/>
            <a:ext cx="918600" cy="454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55" name="Google Shape;955;p47"/>
          <p:cNvSpPr/>
          <p:nvPr/>
        </p:nvSpPr>
        <p:spPr>
          <a:xfrm>
            <a:off x="3599229" y="4833221"/>
            <a:ext cx="918600" cy="454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56" name="Google Shape;956;p47"/>
          <p:cNvSpPr/>
          <p:nvPr/>
        </p:nvSpPr>
        <p:spPr>
          <a:xfrm>
            <a:off x="4965281" y="4833221"/>
            <a:ext cx="918600" cy="454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/>
          </a:p>
        </p:txBody>
      </p:sp>
      <p:cxnSp>
        <p:nvCxnSpPr>
          <p:cNvPr id="957" name="Google Shape;957;p47"/>
          <p:cNvCxnSpPr>
            <a:endCxn id="954" idx="1"/>
          </p:cNvCxnSpPr>
          <p:nvPr/>
        </p:nvCxnSpPr>
        <p:spPr>
          <a:xfrm flipH="1" rot="10800000">
            <a:off x="1972573" y="5060321"/>
            <a:ext cx="2061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47"/>
          <p:cNvCxnSpPr>
            <a:stCxn id="954" idx="3"/>
            <a:endCxn id="955" idx="1"/>
          </p:cNvCxnSpPr>
          <p:nvPr/>
        </p:nvCxnSpPr>
        <p:spPr>
          <a:xfrm>
            <a:off x="3097273" y="5060321"/>
            <a:ext cx="50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47"/>
          <p:cNvCxnSpPr>
            <a:stCxn id="955" idx="3"/>
            <a:endCxn id="956" idx="1"/>
          </p:cNvCxnSpPr>
          <p:nvPr/>
        </p:nvCxnSpPr>
        <p:spPr>
          <a:xfrm>
            <a:off x="4517829" y="5060321"/>
            <a:ext cx="44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47"/>
          <p:cNvSpPr/>
          <p:nvPr/>
        </p:nvSpPr>
        <p:spPr>
          <a:xfrm>
            <a:off x="2201987" y="5553999"/>
            <a:ext cx="872100" cy="37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7"/>
          <p:cNvSpPr/>
          <p:nvPr/>
        </p:nvSpPr>
        <p:spPr>
          <a:xfrm>
            <a:off x="3622544" y="5553999"/>
            <a:ext cx="872100" cy="37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7"/>
          <p:cNvSpPr/>
          <p:nvPr/>
        </p:nvSpPr>
        <p:spPr>
          <a:xfrm>
            <a:off x="4988595" y="5553999"/>
            <a:ext cx="872100" cy="37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3" name="Google Shape;963;p47"/>
          <p:cNvCxnSpPr>
            <a:stCxn id="960" idx="0"/>
            <a:endCxn id="954" idx="2"/>
          </p:cNvCxnSpPr>
          <p:nvPr/>
        </p:nvCxnSpPr>
        <p:spPr>
          <a:xfrm rot="10800000">
            <a:off x="2638037" y="5287299"/>
            <a:ext cx="0" cy="26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4" name="Google Shape;964;p47"/>
          <p:cNvCxnSpPr>
            <a:stCxn id="961" idx="0"/>
            <a:endCxn id="955" idx="2"/>
          </p:cNvCxnSpPr>
          <p:nvPr/>
        </p:nvCxnSpPr>
        <p:spPr>
          <a:xfrm rot="10800000">
            <a:off x="4058594" y="5287299"/>
            <a:ext cx="0" cy="26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5" name="Google Shape;965;p47"/>
          <p:cNvCxnSpPr>
            <a:stCxn id="962" idx="0"/>
            <a:endCxn id="956" idx="2"/>
          </p:cNvCxnSpPr>
          <p:nvPr/>
        </p:nvCxnSpPr>
        <p:spPr>
          <a:xfrm rot="10800000">
            <a:off x="5424645" y="5287299"/>
            <a:ext cx="0" cy="26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6" name="Google Shape;966;p47"/>
          <p:cNvSpPr/>
          <p:nvPr/>
        </p:nvSpPr>
        <p:spPr>
          <a:xfrm>
            <a:off x="3622544" y="4185248"/>
            <a:ext cx="872100" cy="37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baseline="-25000"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7" name="Google Shape;967;p47"/>
          <p:cNvCxnSpPr>
            <a:stCxn id="954" idx="0"/>
          </p:cNvCxnSpPr>
          <p:nvPr/>
        </p:nvCxnSpPr>
        <p:spPr>
          <a:xfrm rot="10800000">
            <a:off x="2637973" y="4563221"/>
            <a:ext cx="0" cy="27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47"/>
          <p:cNvCxnSpPr>
            <a:stCxn id="955" idx="0"/>
            <a:endCxn id="966" idx="2"/>
          </p:cNvCxnSpPr>
          <p:nvPr/>
        </p:nvCxnSpPr>
        <p:spPr>
          <a:xfrm rot="10800000">
            <a:off x="4058529" y="4563221"/>
            <a:ext cx="0" cy="27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p47"/>
          <p:cNvSpPr/>
          <p:nvPr/>
        </p:nvSpPr>
        <p:spPr>
          <a:xfrm>
            <a:off x="2201987" y="4188273"/>
            <a:ext cx="872100" cy="37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baseline="-25000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7"/>
          <p:cNvSpPr/>
          <p:nvPr/>
        </p:nvSpPr>
        <p:spPr>
          <a:xfrm>
            <a:off x="7490453" y="4056074"/>
            <a:ext cx="1799400" cy="4542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1" name="Google Shape;971;p47"/>
          <p:cNvCxnSpPr>
            <a:stCxn id="956" idx="0"/>
            <a:endCxn id="970" idx="4"/>
          </p:cNvCxnSpPr>
          <p:nvPr/>
        </p:nvCxnSpPr>
        <p:spPr>
          <a:xfrm rot="-5400000">
            <a:off x="6745931" y="3189071"/>
            <a:ext cx="322800" cy="2965500"/>
          </a:xfrm>
          <a:prstGeom prst="curvedConnector3">
            <a:avLst>
              <a:gd fmla="val 5002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2" name="Google Shape;972;p47"/>
          <p:cNvCxnSpPr>
            <a:stCxn id="970" idx="0"/>
            <a:endCxn id="941" idx="2"/>
          </p:cNvCxnSpPr>
          <p:nvPr/>
        </p:nvCxnSpPr>
        <p:spPr>
          <a:xfrm rot="10800000">
            <a:off x="6894953" y="3741974"/>
            <a:ext cx="14952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3" name="Google Shape;973;p47"/>
          <p:cNvCxnSpPr>
            <a:stCxn id="970" idx="0"/>
            <a:endCxn id="943" idx="2"/>
          </p:cNvCxnSpPr>
          <p:nvPr/>
        </p:nvCxnSpPr>
        <p:spPr>
          <a:xfrm flipH="1" rot="10800000">
            <a:off x="8390153" y="3740174"/>
            <a:ext cx="5976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47"/>
          <p:cNvCxnSpPr>
            <a:stCxn id="970" idx="0"/>
            <a:endCxn id="945" idx="2"/>
          </p:cNvCxnSpPr>
          <p:nvPr/>
        </p:nvCxnSpPr>
        <p:spPr>
          <a:xfrm flipH="1" rot="10800000">
            <a:off x="8390153" y="3743474"/>
            <a:ext cx="2571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Applications </a:t>
            </a:r>
            <a:endParaRPr/>
          </a:p>
        </p:txBody>
      </p:sp>
      <p:sp>
        <p:nvSpPr>
          <p:cNvPr id="981" name="Google Shape;981;p48"/>
          <p:cNvSpPr txBox="1"/>
          <p:nvPr>
            <p:ph idx="1" type="body"/>
          </p:nvPr>
        </p:nvSpPr>
        <p:spPr>
          <a:xfrm>
            <a:off x="838200" y="1638175"/>
            <a:ext cx="7141800" cy="4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Machine Translation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More later in the course!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Email Auto-response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Generation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Morphological analysis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Character RNN conditioned on the target, e.g., “play” + VBG =&gt; “playing”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Text summarization </a:t>
            </a:r>
            <a:endParaRPr/>
          </a:p>
        </p:txBody>
      </p:sp>
      <p:sp>
        <p:nvSpPr>
          <p:cNvPr id="982" name="Google Shape;982;p4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983" name="Google Shape;9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650" y="1426800"/>
            <a:ext cx="30289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8"/>
          <p:cNvSpPr/>
          <p:nvPr/>
        </p:nvSpPr>
        <p:spPr>
          <a:xfrm>
            <a:off x="7654500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8"/>
          <p:cNvSpPr/>
          <p:nvPr/>
        </p:nvSpPr>
        <p:spPr>
          <a:xfrm>
            <a:off x="8260363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48"/>
          <p:cNvSpPr/>
          <p:nvPr/>
        </p:nvSpPr>
        <p:spPr>
          <a:xfrm>
            <a:off x="8866225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8"/>
          <p:cNvSpPr/>
          <p:nvPr/>
        </p:nvSpPr>
        <p:spPr>
          <a:xfrm>
            <a:off x="9472088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48"/>
          <p:cNvSpPr/>
          <p:nvPr/>
        </p:nvSpPr>
        <p:spPr>
          <a:xfrm>
            <a:off x="10077950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48"/>
          <p:cNvSpPr/>
          <p:nvPr/>
        </p:nvSpPr>
        <p:spPr>
          <a:xfrm>
            <a:off x="10683813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48"/>
          <p:cNvSpPr/>
          <p:nvPr/>
        </p:nvSpPr>
        <p:spPr>
          <a:xfrm>
            <a:off x="11289675" y="4253125"/>
            <a:ext cx="325500" cy="386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8"/>
          <p:cNvSpPr/>
          <p:nvPr/>
        </p:nvSpPr>
        <p:spPr>
          <a:xfrm>
            <a:off x="9089750" y="5018025"/>
            <a:ext cx="1090200" cy="38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VBG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2" name="Google Shape;992;p48"/>
          <p:cNvCxnSpPr>
            <a:stCxn id="984" idx="3"/>
            <a:endCxn id="985" idx="1"/>
          </p:cNvCxnSpPr>
          <p:nvPr/>
        </p:nvCxnSpPr>
        <p:spPr>
          <a:xfrm>
            <a:off x="7980000" y="4446475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" name="Google Shape;993;p48"/>
          <p:cNvCxnSpPr>
            <a:stCxn id="985" idx="3"/>
            <a:endCxn id="986" idx="1"/>
          </p:cNvCxnSpPr>
          <p:nvPr/>
        </p:nvCxnSpPr>
        <p:spPr>
          <a:xfrm>
            <a:off x="8585863" y="4446475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" name="Google Shape;994;p48"/>
          <p:cNvCxnSpPr>
            <a:stCxn id="986" idx="3"/>
            <a:endCxn id="987" idx="1"/>
          </p:cNvCxnSpPr>
          <p:nvPr/>
        </p:nvCxnSpPr>
        <p:spPr>
          <a:xfrm>
            <a:off x="9191725" y="4446475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" name="Google Shape;995;p48"/>
          <p:cNvCxnSpPr>
            <a:stCxn id="987" idx="3"/>
            <a:endCxn id="988" idx="1"/>
          </p:cNvCxnSpPr>
          <p:nvPr/>
        </p:nvCxnSpPr>
        <p:spPr>
          <a:xfrm>
            <a:off x="9797588" y="4446475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48"/>
          <p:cNvCxnSpPr>
            <a:stCxn id="988" idx="3"/>
            <a:endCxn id="989" idx="1"/>
          </p:cNvCxnSpPr>
          <p:nvPr/>
        </p:nvCxnSpPr>
        <p:spPr>
          <a:xfrm>
            <a:off x="10403450" y="4446475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7" name="Google Shape;997;p48"/>
          <p:cNvCxnSpPr>
            <a:stCxn id="989" idx="3"/>
            <a:endCxn id="990" idx="1"/>
          </p:cNvCxnSpPr>
          <p:nvPr/>
        </p:nvCxnSpPr>
        <p:spPr>
          <a:xfrm>
            <a:off x="11009313" y="4446475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8" name="Google Shape;998;p48"/>
          <p:cNvCxnSpPr>
            <a:stCxn id="991" idx="0"/>
            <a:endCxn id="988" idx="2"/>
          </p:cNvCxnSpPr>
          <p:nvPr/>
        </p:nvCxnSpPr>
        <p:spPr>
          <a:xfrm rot="-5400000">
            <a:off x="9748700" y="4525875"/>
            <a:ext cx="378300" cy="6060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9" name="Google Shape;999;p48"/>
          <p:cNvCxnSpPr>
            <a:stCxn id="991" idx="0"/>
            <a:endCxn id="989" idx="2"/>
          </p:cNvCxnSpPr>
          <p:nvPr/>
        </p:nvCxnSpPr>
        <p:spPr>
          <a:xfrm rot="-5400000">
            <a:off x="10051550" y="4223025"/>
            <a:ext cx="378300" cy="12117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0" name="Google Shape;1000;p48"/>
          <p:cNvCxnSpPr>
            <a:stCxn id="991" idx="0"/>
            <a:endCxn id="990" idx="2"/>
          </p:cNvCxnSpPr>
          <p:nvPr/>
        </p:nvCxnSpPr>
        <p:spPr>
          <a:xfrm rot="-5400000">
            <a:off x="10354550" y="3920025"/>
            <a:ext cx="378300" cy="18177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LSTMs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9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Vanishing Gradient</a:t>
            </a:r>
            <a:endParaRPr/>
          </a:p>
        </p:txBody>
      </p:sp>
      <p:sp>
        <p:nvSpPr>
          <p:cNvPr id="1014" name="Google Shape;1014;p50"/>
          <p:cNvSpPr txBox="1"/>
          <p:nvPr/>
        </p:nvSpPr>
        <p:spPr>
          <a:xfrm>
            <a:off x="1321500" y="3065700"/>
            <a:ext cx="4215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5500">
                <a:latin typeface="Calibri"/>
                <a:ea typeface="Calibri"/>
                <a:cs typeface="Calibri"/>
                <a:sym typeface="Calibri"/>
              </a:rPr>
              <a:t>TEXT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0"/>
          <p:cNvSpPr/>
          <p:nvPr/>
        </p:nvSpPr>
        <p:spPr>
          <a:xfrm>
            <a:off x="1689625" y="2309950"/>
            <a:ext cx="3690300" cy="3413700"/>
          </a:xfrm>
          <a:prstGeom prst="ellipse">
            <a:avLst/>
          </a:prstGeom>
          <a:solidFill>
            <a:srgbClr val="8CDAEB">
              <a:alpha val="494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50"/>
          <p:cNvSpPr/>
          <p:nvPr/>
        </p:nvSpPr>
        <p:spPr>
          <a:xfrm>
            <a:off x="2266775" y="1508750"/>
            <a:ext cx="3690300" cy="3413700"/>
          </a:xfrm>
          <a:prstGeom prst="ellipse">
            <a:avLst/>
          </a:prstGeom>
          <a:solidFill>
            <a:srgbClr val="EB8CBB">
              <a:alpha val="494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50"/>
          <p:cNvSpPr/>
          <p:nvPr/>
        </p:nvSpPr>
        <p:spPr>
          <a:xfrm>
            <a:off x="1140050" y="1272700"/>
            <a:ext cx="3690300" cy="3413700"/>
          </a:xfrm>
          <a:prstGeom prst="ellipse">
            <a:avLst/>
          </a:prstGeom>
          <a:solidFill>
            <a:srgbClr val="EBBB8C">
              <a:alpha val="494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2266775" y="2491875"/>
            <a:ext cx="3690300" cy="3413700"/>
          </a:xfrm>
          <a:prstGeom prst="ellipse">
            <a:avLst/>
          </a:prstGeom>
          <a:solidFill>
            <a:srgbClr val="A0EB8C">
              <a:alpha val="494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0"/>
          <p:cNvSpPr/>
          <p:nvPr/>
        </p:nvSpPr>
        <p:spPr>
          <a:xfrm>
            <a:off x="1000700" y="2394125"/>
            <a:ext cx="3690300" cy="3413700"/>
          </a:xfrm>
          <a:prstGeom prst="ellipse">
            <a:avLst/>
          </a:prstGeom>
          <a:solidFill>
            <a:srgbClr val="8C96EB">
              <a:alpha val="494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0"/>
          <p:cNvSpPr/>
          <p:nvPr/>
        </p:nvSpPr>
        <p:spPr>
          <a:xfrm>
            <a:off x="6233150" y="365125"/>
            <a:ext cx="5560800" cy="55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 layers act like lenses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The effect of far-away words is reduced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We call this ‘vanishing gradient’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makes</a:t>
            </a: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 it hard to capture long-distance dependencies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</a:t>
            </a:r>
            <a:endParaRPr/>
          </a:p>
        </p:txBody>
      </p:sp>
      <p:sp>
        <p:nvSpPr>
          <p:cNvPr id="1027" name="Google Shape;1027;p51"/>
          <p:cNvSpPr txBox="1"/>
          <p:nvPr/>
        </p:nvSpPr>
        <p:spPr>
          <a:xfrm>
            <a:off x="1321500" y="3065700"/>
            <a:ext cx="4215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5500">
                <a:latin typeface="Calibri"/>
                <a:ea typeface="Calibri"/>
                <a:cs typeface="Calibri"/>
                <a:sym typeface="Calibri"/>
              </a:rPr>
              <a:t>TEXT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51"/>
          <p:cNvSpPr/>
          <p:nvPr/>
        </p:nvSpPr>
        <p:spPr>
          <a:xfrm>
            <a:off x="1475475" y="2183475"/>
            <a:ext cx="3836400" cy="35058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1"/>
          <p:cNvSpPr/>
          <p:nvPr/>
        </p:nvSpPr>
        <p:spPr>
          <a:xfrm>
            <a:off x="6233150" y="1430025"/>
            <a:ext cx="5560800" cy="447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Gates allow us to control which information is passed through and which is not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</a:t>
            </a:r>
            <a:endParaRPr/>
          </a:p>
        </p:txBody>
      </p:sp>
      <p:sp>
        <p:nvSpPr>
          <p:cNvPr id="1036" name="Google Shape;1036;p5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7" name="Google Shape;1037;p52"/>
          <p:cNvSpPr/>
          <p:nvPr/>
        </p:nvSpPr>
        <p:spPr>
          <a:xfrm>
            <a:off x="1627000" y="1615950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2"/>
          <p:cNvSpPr txBox="1"/>
          <p:nvPr/>
        </p:nvSpPr>
        <p:spPr>
          <a:xfrm>
            <a:off x="1771900" y="178620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52"/>
          <p:cNvSpPr txBox="1"/>
          <p:nvPr/>
        </p:nvSpPr>
        <p:spPr>
          <a:xfrm>
            <a:off x="917550" y="4890475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Hidden Layer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52"/>
          <p:cNvSpPr/>
          <p:nvPr/>
        </p:nvSpPr>
        <p:spPr>
          <a:xfrm>
            <a:off x="4417500" y="2752650"/>
            <a:ext cx="2553900" cy="12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52"/>
          <p:cNvSpPr/>
          <p:nvPr/>
        </p:nvSpPr>
        <p:spPr>
          <a:xfrm>
            <a:off x="8740400" y="1778400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2"/>
          <p:cNvSpPr txBox="1"/>
          <p:nvPr/>
        </p:nvSpPr>
        <p:spPr>
          <a:xfrm>
            <a:off x="8885300" y="194865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52"/>
          <p:cNvSpPr txBox="1"/>
          <p:nvPr/>
        </p:nvSpPr>
        <p:spPr>
          <a:xfrm>
            <a:off x="8098225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Focus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52"/>
          <p:cNvSpPr/>
          <p:nvPr/>
        </p:nvSpPr>
        <p:spPr>
          <a:xfrm>
            <a:off x="4417500" y="4614600"/>
            <a:ext cx="3376800" cy="1182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Some features of vector may not be relevant at this time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Machine Learning as a Black Box</a:t>
            </a:r>
            <a:endParaRPr/>
          </a:p>
        </p:txBody>
      </p:sp>
      <p:sp>
        <p:nvSpPr>
          <p:cNvPr id="260" name="Google Shape;260;p1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4312375" y="2498125"/>
            <a:ext cx="2488500" cy="19758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 txBox="1"/>
          <p:nvPr/>
        </p:nvSpPr>
        <p:spPr>
          <a:xfrm>
            <a:off x="1481800" y="3129775"/>
            <a:ext cx="1139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8976625" y="3129775"/>
            <a:ext cx="16332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783100" y="3072750"/>
            <a:ext cx="1139700" cy="7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7380850" y="3072750"/>
            <a:ext cx="1139700" cy="7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2089700" y="3842275"/>
            <a:ext cx="1026000" cy="99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600">
                <a:latin typeface="Garamond"/>
                <a:ea typeface="Garamond"/>
                <a:cs typeface="Garamond"/>
                <a:sym typeface="Garamond"/>
              </a:rPr>
              <a:t>x</a:t>
            </a:r>
            <a:endParaRPr i="1" sz="3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10002475" y="3842275"/>
            <a:ext cx="1026000" cy="99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600">
                <a:latin typeface="Garamond"/>
                <a:ea typeface="Garamond"/>
                <a:cs typeface="Garamond"/>
                <a:sym typeface="Garamond"/>
              </a:rPr>
              <a:t>y</a:t>
            </a:r>
            <a:endParaRPr i="1" sz="36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</a:t>
            </a:r>
            <a:endParaRPr/>
          </a:p>
        </p:txBody>
      </p:sp>
      <p:sp>
        <p:nvSpPr>
          <p:cNvPr id="1051" name="Google Shape;1051;p5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52" name="Google Shape;1052;p53"/>
          <p:cNvSpPr/>
          <p:nvPr/>
        </p:nvSpPr>
        <p:spPr>
          <a:xfrm>
            <a:off x="1627000" y="1615950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3"/>
          <p:cNvSpPr txBox="1"/>
          <p:nvPr/>
        </p:nvSpPr>
        <p:spPr>
          <a:xfrm>
            <a:off x="1771900" y="178620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53"/>
          <p:cNvSpPr txBox="1"/>
          <p:nvPr/>
        </p:nvSpPr>
        <p:spPr>
          <a:xfrm>
            <a:off x="917550" y="4890475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Hidden Layer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53"/>
          <p:cNvSpPr/>
          <p:nvPr/>
        </p:nvSpPr>
        <p:spPr>
          <a:xfrm>
            <a:off x="8740400" y="1778400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3"/>
          <p:cNvSpPr txBox="1"/>
          <p:nvPr/>
        </p:nvSpPr>
        <p:spPr>
          <a:xfrm>
            <a:off x="8885300" y="194865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53"/>
          <p:cNvSpPr txBox="1"/>
          <p:nvPr/>
        </p:nvSpPr>
        <p:spPr>
          <a:xfrm>
            <a:off x="8098225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Focus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53"/>
          <p:cNvSpPr/>
          <p:nvPr/>
        </p:nvSpPr>
        <p:spPr>
          <a:xfrm>
            <a:off x="4976625" y="1690825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3"/>
          <p:cNvSpPr txBox="1"/>
          <p:nvPr/>
        </p:nvSpPr>
        <p:spPr>
          <a:xfrm>
            <a:off x="5121525" y="1861075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53"/>
          <p:cNvSpPr/>
          <p:nvPr/>
        </p:nvSpPr>
        <p:spPr>
          <a:xfrm>
            <a:off x="3301300" y="2856700"/>
            <a:ext cx="1041000" cy="8454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3"/>
          <p:cNvSpPr/>
          <p:nvPr/>
        </p:nvSpPr>
        <p:spPr>
          <a:xfrm>
            <a:off x="6962050" y="3026975"/>
            <a:ext cx="933600" cy="675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3"/>
          <p:cNvSpPr txBox="1"/>
          <p:nvPr/>
        </p:nvSpPr>
        <p:spPr>
          <a:xfrm>
            <a:off x="4342300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Gate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 </a:t>
            </a:r>
            <a:endParaRPr/>
          </a:p>
        </p:txBody>
      </p:sp>
      <p:sp>
        <p:nvSpPr>
          <p:cNvPr id="1069" name="Google Shape;1069;p54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70" name="Google Shape;1070;p54"/>
          <p:cNvSpPr/>
          <p:nvPr/>
        </p:nvSpPr>
        <p:spPr>
          <a:xfrm>
            <a:off x="1627000" y="1615950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4"/>
          <p:cNvSpPr txBox="1"/>
          <p:nvPr/>
        </p:nvSpPr>
        <p:spPr>
          <a:xfrm>
            <a:off x="1771900" y="178620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54"/>
          <p:cNvSpPr txBox="1"/>
          <p:nvPr/>
        </p:nvSpPr>
        <p:spPr>
          <a:xfrm>
            <a:off x="917550" y="4890475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Hidden Layer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54"/>
          <p:cNvSpPr/>
          <p:nvPr/>
        </p:nvSpPr>
        <p:spPr>
          <a:xfrm>
            <a:off x="8740400" y="1778400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4"/>
          <p:cNvSpPr txBox="1"/>
          <p:nvPr/>
        </p:nvSpPr>
        <p:spPr>
          <a:xfrm>
            <a:off x="8885300" y="194865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0.45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0.08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54"/>
          <p:cNvSpPr txBox="1"/>
          <p:nvPr/>
        </p:nvSpPr>
        <p:spPr>
          <a:xfrm>
            <a:off x="8098225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Focus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4"/>
          <p:cNvSpPr/>
          <p:nvPr/>
        </p:nvSpPr>
        <p:spPr>
          <a:xfrm>
            <a:off x="4976625" y="1690825"/>
            <a:ext cx="1021500" cy="3168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4"/>
          <p:cNvSpPr txBox="1"/>
          <p:nvPr/>
        </p:nvSpPr>
        <p:spPr>
          <a:xfrm>
            <a:off x="5121525" y="1861075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4"/>
          <p:cNvSpPr/>
          <p:nvPr/>
        </p:nvSpPr>
        <p:spPr>
          <a:xfrm>
            <a:off x="3301300" y="2856700"/>
            <a:ext cx="1041000" cy="8454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4"/>
          <p:cNvSpPr/>
          <p:nvPr/>
        </p:nvSpPr>
        <p:spPr>
          <a:xfrm>
            <a:off x="6962050" y="3026975"/>
            <a:ext cx="933600" cy="675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4"/>
          <p:cNvSpPr txBox="1"/>
          <p:nvPr/>
        </p:nvSpPr>
        <p:spPr>
          <a:xfrm>
            <a:off x="4210425" y="908100"/>
            <a:ext cx="2553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Gate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54"/>
          <p:cNvSpPr/>
          <p:nvPr/>
        </p:nvSpPr>
        <p:spPr>
          <a:xfrm>
            <a:off x="4976625" y="4859725"/>
            <a:ext cx="1021500" cy="525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4"/>
          <p:cNvSpPr/>
          <p:nvPr/>
        </p:nvSpPr>
        <p:spPr>
          <a:xfrm>
            <a:off x="4210425" y="5554975"/>
            <a:ext cx="2553900" cy="11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Another Neural Network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Gated Networks</a:t>
            </a:r>
            <a:endParaRPr/>
          </a:p>
        </p:txBody>
      </p:sp>
      <p:sp>
        <p:nvSpPr>
          <p:cNvPr id="1089" name="Google Shape;1089;p55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90" name="Google Shape;1090;p55"/>
          <p:cNvSpPr/>
          <p:nvPr/>
        </p:nvSpPr>
        <p:spPr>
          <a:xfrm>
            <a:off x="5079650" y="169082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55"/>
          <p:cNvSpPr/>
          <p:nvPr/>
        </p:nvSpPr>
        <p:spPr>
          <a:xfrm>
            <a:off x="913875" y="162917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2" name="Google Shape;1092;p55"/>
          <p:cNvSpPr/>
          <p:nvPr/>
        </p:nvSpPr>
        <p:spPr>
          <a:xfrm>
            <a:off x="9059400" y="162917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93" name="Google Shape;1093;p55"/>
          <p:cNvCxnSpPr>
            <a:stCxn id="1091" idx="3"/>
            <a:endCxn id="1090" idx="2"/>
          </p:cNvCxnSpPr>
          <p:nvPr/>
        </p:nvCxnSpPr>
        <p:spPr>
          <a:xfrm>
            <a:off x="1755675" y="2050075"/>
            <a:ext cx="332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4" name="Google Shape;1094;p55"/>
          <p:cNvCxnSpPr>
            <a:stCxn id="1090" idx="6"/>
            <a:endCxn id="1092" idx="1"/>
          </p:cNvCxnSpPr>
          <p:nvPr/>
        </p:nvCxnSpPr>
        <p:spPr>
          <a:xfrm>
            <a:off x="5855450" y="2050075"/>
            <a:ext cx="320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5" name="Google Shape;1095;p55"/>
          <p:cNvSpPr/>
          <p:nvPr/>
        </p:nvSpPr>
        <p:spPr>
          <a:xfrm>
            <a:off x="2996775" y="471515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6" name="Google Shape;1096;p55"/>
          <p:cNvSpPr/>
          <p:nvPr/>
        </p:nvSpPr>
        <p:spPr>
          <a:xfrm>
            <a:off x="5046650" y="323512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97" name="Google Shape;1097;p55"/>
          <p:cNvCxnSpPr>
            <a:stCxn id="1096" idx="0"/>
            <a:endCxn id="1090" idx="4"/>
          </p:cNvCxnSpPr>
          <p:nvPr/>
        </p:nvCxnSpPr>
        <p:spPr>
          <a:xfrm rot="10800000">
            <a:off x="5467550" y="2409225"/>
            <a:ext cx="0" cy="82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8" name="Google Shape;1098;p55"/>
          <p:cNvCxnSpPr>
            <a:stCxn id="1091" idx="2"/>
            <a:endCxn id="1096" idx="1"/>
          </p:cNvCxnSpPr>
          <p:nvPr/>
        </p:nvCxnSpPr>
        <p:spPr>
          <a:xfrm flipH="1" rot="-5400000">
            <a:off x="2598225" y="1207525"/>
            <a:ext cx="1185000" cy="3711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55"/>
          <p:cNvCxnSpPr>
            <a:stCxn id="1095" idx="3"/>
            <a:endCxn id="1096" idx="2"/>
          </p:cNvCxnSpPr>
          <p:nvPr/>
        </p:nvCxnSpPr>
        <p:spPr>
          <a:xfrm flipH="1" rot="10800000">
            <a:off x="3838575" y="4077050"/>
            <a:ext cx="1629000" cy="1059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00" name="Google Shape;11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850" y="3531450"/>
            <a:ext cx="23431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850" y="4343675"/>
            <a:ext cx="4924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5"/>
          <p:cNvSpPr/>
          <p:nvPr/>
        </p:nvSpPr>
        <p:spPr>
          <a:xfrm>
            <a:off x="7672063" y="5165425"/>
            <a:ext cx="3204000" cy="1185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This (by itself) does nothing as </a:t>
            </a: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=0 and then never changes!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5"/>
          <p:cNvSpPr/>
          <p:nvPr/>
        </p:nvSpPr>
        <p:spPr>
          <a:xfrm>
            <a:off x="6451425" y="2654350"/>
            <a:ext cx="1970400" cy="718500"/>
          </a:xfrm>
          <a:prstGeom prst="roundRect">
            <a:avLst>
              <a:gd fmla="val 16667" name="adj"/>
            </a:avLst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Sigmoids for  gate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4" name="Google Shape;1104;p55"/>
          <p:cNvCxnSpPr>
            <a:stCxn id="1103" idx="2"/>
          </p:cNvCxnSpPr>
          <p:nvPr/>
        </p:nvCxnSpPr>
        <p:spPr>
          <a:xfrm>
            <a:off x="7436625" y="3372850"/>
            <a:ext cx="319500" cy="88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0" name="Google Shape;1110;p56"/>
          <p:cNvCxnSpPr>
            <a:stCxn id="1111" idx="3"/>
            <a:endCxn id="1112" idx="3"/>
          </p:cNvCxnSpPr>
          <p:nvPr/>
        </p:nvCxnSpPr>
        <p:spPr>
          <a:xfrm flipH="1" rot="10800000">
            <a:off x="3959700" y="2313625"/>
            <a:ext cx="1668600" cy="1351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3" name="Google Shape;1113;p56"/>
          <p:cNvCxnSpPr>
            <a:stCxn id="1111" idx="3"/>
            <a:endCxn id="1114" idx="2"/>
          </p:cNvCxnSpPr>
          <p:nvPr/>
        </p:nvCxnSpPr>
        <p:spPr>
          <a:xfrm flipH="1" rot="10800000">
            <a:off x="3959700" y="3417625"/>
            <a:ext cx="3422400" cy="247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5" name="Google Shape;1115;p56"/>
          <p:cNvCxnSpPr>
            <a:endCxn id="1116" idx="2"/>
          </p:cNvCxnSpPr>
          <p:nvPr/>
        </p:nvCxnSpPr>
        <p:spPr>
          <a:xfrm>
            <a:off x="3959575" y="3665425"/>
            <a:ext cx="5325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7" name="Google Shape;1117;p56"/>
          <p:cNvCxnSpPr>
            <a:stCxn id="1118" idx="3"/>
            <a:endCxn id="1112" idx="3"/>
          </p:cNvCxnSpPr>
          <p:nvPr/>
        </p:nvCxnSpPr>
        <p:spPr>
          <a:xfrm flipH="1" rot="10800000">
            <a:off x="3959700" y="2313450"/>
            <a:ext cx="1668600" cy="321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9" name="Google Shape;1119;p56"/>
          <p:cNvCxnSpPr>
            <a:stCxn id="1118" idx="3"/>
            <a:endCxn id="1114" idx="2"/>
          </p:cNvCxnSpPr>
          <p:nvPr/>
        </p:nvCxnSpPr>
        <p:spPr>
          <a:xfrm flipH="1" rot="10800000">
            <a:off x="3959700" y="3417450"/>
            <a:ext cx="3422400" cy="2109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0" name="Google Shape;1120;p56"/>
          <p:cNvCxnSpPr>
            <a:stCxn id="1118" idx="3"/>
            <a:endCxn id="1116" idx="2"/>
          </p:cNvCxnSpPr>
          <p:nvPr/>
        </p:nvCxnSpPr>
        <p:spPr>
          <a:xfrm flipH="1" rot="10800000">
            <a:off x="3959700" y="3665550"/>
            <a:ext cx="5325000" cy="1860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1" name="Google Shape;1121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22" name="Google Shape;1122;p56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12" name="Google Shape;1112;p56"/>
          <p:cNvSpPr/>
          <p:nvPr/>
        </p:nvSpPr>
        <p:spPr>
          <a:xfrm>
            <a:off x="5514775" y="170022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56"/>
          <p:cNvSpPr/>
          <p:nvPr/>
        </p:nvSpPr>
        <p:spPr>
          <a:xfrm>
            <a:off x="3117900" y="163860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24" name="Google Shape;1124;p56"/>
          <p:cNvSpPr/>
          <p:nvPr/>
        </p:nvSpPr>
        <p:spPr>
          <a:xfrm>
            <a:off x="7347275" y="163860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25" name="Google Shape;1125;p56"/>
          <p:cNvCxnSpPr>
            <a:stCxn id="1123" idx="3"/>
            <a:endCxn id="1112" idx="2"/>
          </p:cNvCxnSpPr>
          <p:nvPr/>
        </p:nvCxnSpPr>
        <p:spPr>
          <a:xfrm>
            <a:off x="3959700" y="2059500"/>
            <a:ext cx="155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6" name="Google Shape;1126;p56"/>
          <p:cNvCxnSpPr>
            <a:stCxn id="1112" idx="6"/>
            <a:endCxn id="1124" idx="1"/>
          </p:cNvCxnSpPr>
          <p:nvPr/>
        </p:nvCxnSpPr>
        <p:spPr>
          <a:xfrm>
            <a:off x="6290575" y="2059475"/>
            <a:ext cx="105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8" name="Google Shape;1118;p56"/>
          <p:cNvSpPr/>
          <p:nvPr/>
        </p:nvSpPr>
        <p:spPr>
          <a:xfrm>
            <a:off x="3117900" y="510555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27" name="Google Shape;1127;p56"/>
          <p:cNvSpPr/>
          <p:nvPr/>
        </p:nvSpPr>
        <p:spPr>
          <a:xfrm>
            <a:off x="7351125" y="435465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11" name="Google Shape;1111;p56"/>
          <p:cNvSpPr/>
          <p:nvPr/>
        </p:nvSpPr>
        <p:spPr>
          <a:xfrm>
            <a:off x="3117900" y="324452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16" name="Google Shape;1116;p56"/>
          <p:cNvSpPr/>
          <p:nvPr/>
        </p:nvSpPr>
        <p:spPr>
          <a:xfrm>
            <a:off x="9284575" y="330617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56"/>
          <p:cNvSpPr/>
          <p:nvPr/>
        </p:nvSpPr>
        <p:spPr>
          <a:xfrm>
            <a:off x="726075" y="4085250"/>
            <a:ext cx="1797300" cy="10215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is used as input to gates instead of </a:t>
            </a: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h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9" name="Google Shape;1129;p56"/>
          <p:cNvCxnSpPr>
            <a:stCxn id="1124" idx="3"/>
            <a:endCxn id="1116" idx="0"/>
          </p:cNvCxnSpPr>
          <p:nvPr/>
        </p:nvCxnSpPr>
        <p:spPr>
          <a:xfrm>
            <a:off x="8189075" y="2059500"/>
            <a:ext cx="1483500" cy="12468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0" name="Google Shape;1130;p56"/>
          <p:cNvSpPr/>
          <p:nvPr/>
        </p:nvSpPr>
        <p:spPr>
          <a:xfrm>
            <a:off x="10875575" y="324452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31" name="Google Shape;1131;p56"/>
          <p:cNvCxnSpPr>
            <a:stCxn id="1116" idx="6"/>
            <a:endCxn id="1130" idx="1"/>
          </p:cNvCxnSpPr>
          <p:nvPr/>
        </p:nvCxnSpPr>
        <p:spPr>
          <a:xfrm>
            <a:off x="10060375" y="3665425"/>
            <a:ext cx="8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4" name="Google Shape;1114;p56"/>
          <p:cNvSpPr/>
          <p:nvPr/>
        </p:nvSpPr>
        <p:spPr>
          <a:xfrm>
            <a:off x="7382238" y="305827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2" name="Google Shape;1132;p56"/>
          <p:cNvCxnSpPr>
            <a:stCxn id="1118" idx="3"/>
            <a:endCxn id="1127" idx="2"/>
          </p:cNvCxnSpPr>
          <p:nvPr/>
        </p:nvCxnSpPr>
        <p:spPr>
          <a:xfrm flipH="1" rot="10800000">
            <a:off x="3959700" y="5196450"/>
            <a:ext cx="3812400" cy="330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56"/>
          <p:cNvCxnSpPr>
            <a:stCxn id="1114" idx="0"/>
            <a:endCxn id="1124" idx="2"/>
          </p:cNvCxnSpPr>
          <p:nvPr/>
        </p:nvCxnSpPr>
        <p:spPr>
          <a:xfrm flipH="1" rot="5400000">
            <a:off x="7480188" y="2768325"/>
            <a:ext cx="577800" cy="21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4" name="Google Shape;1134;p56"/>
          <p:cNvCxnSpPr>
            <a:stCxn id="1111" idx="3"/>
            <a:endCxn id="1127" idx="1"/>
          </p:cNvCxnSpPr>
          <p:nvPr/>
        </p:nvCxnSpPr>
        <p:spPr>
          <a:xfrm>
            <a:off x="3959700" y="3665425"/>
            <a:ext cx="3391500" cy="11100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5" name="Google Shape;1135;p56"/>
          <p:cNvCxnSpPr>
            <a:stCxn id="1127" idx="0"/>
            <a:endCxn id="1114" idx="4"/>
          </p:cNvCxnSpPr>
          <p:nvPr/>
        </p:nvCxnSpPr>
        <p:spPr>
          <a:xfrm flipH="1" rot="5400000">
            <a:off x="7482225" y="4064850"/>
            <a:ext cx="577800" cy="18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6" name="Google Shape;1136;p56"/>
          <p:cNvSpPr/>
          <p:nvPr/>
        </p:nvSpPr>
        <p:spPr>
          <a:xfrm>
            <a:off x="658250" y="2059500"/>
            <a:ext cx="1797300" cy="1325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Two hidden states: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h: 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long-term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m: 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short-term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7" name="Google Shape;1137;p56"/>
          <p:cNvCxnSpPr>
            <a:stCxn id="1124" idx="3"/>
          </p:cNvCxnSpPr>
          <p:nvPr/>
        </p:nvCxnSpPr>
        <p:spPr>
          <a:xfrm>
            <a:off x="8189075" y="2059500"/>
            <a:ext cx="2644200" cy="1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8" name="Google Shape;1138;p56"/>
          <p:cNvSpPr/>
          <p:nvPr/>
        </p:nvSpPr>
        <p:spPr>
          <a:xfrm>
            <a:off x="9826925" y="640300"/>
            <a:ext cx="1797300" cy="12468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gate on </a:t>
            </a: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selects relevance for next cell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4" name="Google Shape;1144;p57"/>
          <p:cNvCxnSpPr>
            <a:stCxn id="1145" idx="3"/>
            <a:endCxn id="1146" idx="3"/>
          </p:cNvCxnSpPr>
          <p:nvPr/>
        </p:nvCxnSpPr>
        <p:spPr>
          <a:xfrm flipH="1" rot="10800000">
            <a:off x="3959700" y="2313625"/>
            <a:ext cx="1668600" cy="1351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57"/>
          <p:cNvCxnSpPr>
            <a:stCxn id="1148" idx="3"/>
            <a:endCxn id="1146" idx="3"/>
          </p:cNvCxnSpPr>
          <p:nvPr/>
        </p:nvCxnSpPr>
        <p:spPr>
          <a:xfrm flipH="1" rot="10800000">
            <a:off x="3959700" y="2313450"/>
            <a:ext cx="1668600" cy="321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9" name="Google Shape;1149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50" name="Google Shape;1150;p57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46" name="Google Shape;1146;p57"/>
          <p:cNvSpPr/>
          <p:nvPr/>
        </p:nvSpPr>
        <p:spPr>
          <a:xfrm>
            <a:off x="5514775" y="170022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57"/>
          <p:cNvSpPr/>
          <p:nvPr/>
        </p:nvSpPr>
        <p:spPr>
          <a:xfrm>
            <a:off x="3117900" y="163860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52" name="Google Shape;1152;p57"/>
          <p:cNvSpPr/>
          <p:nvPr/>
        </p:nvSpPr>
        <p:spPr>
          <a:xfrm>
            <a:off x="7347275" y="163860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53" name="Google Shape;1153;p57"/>
          <p:cNvCxnSpPr>
            <a:stCxn id="1151" idx="3"/>
            <a:endCxn id="1146" idx="2"/>
          </p:cNvCxnSpPr>
          <p:nvPr/>
        </p:nvCxnSpPr>
        <p:spPr>
          <a:xfrm>
            <a:off x="3959700" y="2059500"/>
            <a:ext cx="15552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4" name="Google Shape;1154;p57"/>
          <p:cNvCxnSpPr>
            <a:stCxn id="1146" idx="6"/>
            <a:endCxn id="1152" idx="1"/>
          </p:cNvCxnSpPr>
          <p:nvPr/>
        </p:nvCxnSpPr>
        <p:spPr>
          <a:xfrm>
            <a:off x="6290575" y="2059475"/>
            <a:ext cx="10566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57"/>
          <p:cNvSpPr/>
          <p:nvPr/>
        </p:nvSpPr>
        <p:spPr>
          <a:xfrm>
            <a:off x="3117900" y="510555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45" name="Google Shape;1145;p57"/>
          <p:cNvSpPr/>
          <p:nvPr/>
        </p:nvSpPr>
        <p:spPr>
          <a:xfrm>
            <a:off x="3117900" y="324452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55" name="Google Shape;1155;p57"/>
          <p:cNvCxnSpPr>
            <a:stCxn id="1152" idx="3"/>
          </p:cNvCxnSpPr>
          <p:nvPr/>
        </p:nvCxnSpPr>
        <p:spPr>
          <a:xfrm>
            <a:off x="8189075" y="2059500"/>
            <a:ext cx="2644200" cy="189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6" name="Google Shape;1156;p57"/>
          <p:cNvSpPr/>
          <p:nvPr/>
        </p:nvSpPr>
        <p:spPr>
          <a:xfrm>
            <a:off x="7553325" y="3665425"/>
            <a:ext cx="1797300" cy="1325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Long-term path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2" name="Google Shape;1162;p58"/>
          <p:cNvCxnSpPr>
            <a:stCxn id="1163" idx="3"/>
            <a:endCxn id="1164" idx="2"/>
          </p:cNvCxnSpPr>
          <p:nvPr/>
        </p:nvCxnSpPr>
        <p:spPr>
          <a:xfrm flipH="1" rot="10800000">
            <a:off x="3959700" y="3417625"/>
            <a:ext cx="3422400" cy="247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5" name="Google Shape;1165;p58"/>
          <p:cNvCxnSpPr>
            <a:endCxn id="1166" idx="2"/>
          </p:cNvCxnSpPr>
          <p:nvPr/>
        </p:nvCxnSpPr>
        <p:spPr>
          <a:xfrm>
            <a:off x="3959575" y="3665425"/>
            <a:ext cx="5325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p58"/>
          <p:cNvCxnSpPr>
            <a:stCxn id="1168" idx="3"/>
            <a:endCxn id="1164" idx="2"/>
          </p:cNvCxnSpPr>
          <p:nvPr/>
        </p:nvCxnSpPr>
        <p:spPr>
          <a:xfrm flipH="1" rot="10800000">
            <a:off x="3959700" y="3417450"/>
            <a:ext cx="3422400" cy="2109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9" name="Google Shape;1169;p58"/>
          <p:cNvCxnSpPr>
            <a:stCxn id="1168" idx="3"/>
            <a:endCxn id="1166" idx="2"/>
          </p:cNvCxnSpPr>
          <p:nvPr/>
        </p:nvCxnSpPr>
        <p:spPr>
          <a:xfrm flipH="1" rot="10800000">
            <a:off x="3959700" y="3665550"/>
            <a:ext cx="5325000" cy="1860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0" name="Google Shape;1170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71" name="Google Shape;1171;p5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72" name="Google Shape;1172;p58"/>
          <p:cNvSpPr/>
          <p:nvPr/>
        </p:nvSpPr>
        <p:spPr>
          <a:xfrm>
            <a:off x="7347275" y="163860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8" name="Google Shape;1168;p58"/>
          <p:cNvSpPr/>
          <p:nvPr/>
        </p:nvSpPr>
        <p:spPr>
          <a:xfrm>
            <a:off x="3117900" y="510555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3" name="Google Shape;1173;p58"/>
          <p:cNvSpPr/>
          <p:nvPr/>
        </p:nvSpPr>
        <p:spPr>
          <a:xfrm>
            <a:off x="7351125" y="4354650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3" name="Google Shape;1163;p58"/>
          <p:cNvSpPr/>
          <p:nvPr/>
        </p:nvSpPr>
        <p:spPr>
          <a:xfrm>
            <a:off x="3117900" y="324452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6" name="Google Shape;1166;p58"/>
          <p:cNvSpPr/>
          <p:nvPr/>
        </p:nvSpPr>
        <p:spPr>
          <a:xfrm>
            <a:off x="9284575" y="330617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4" name="Google Shape;1174;p58"/>
          <p:cNvCxnSpPr>
            <a:stCxn id="1172" idx="3"/>
            <a:endCxn id="1166" idx="0"/>
          </p:cNvCxnSpPr>
          <p:nvPr/>
        </p:nvCxnSpPr>
        <p:spPr>
          <a:xfrm>
            <a:off x="8189075" y="2059500"/>
            <a:ext cx="1483500" cy="1246800"/>
          </a:xfrm>
          <a:prstGeom prst="bentConnector2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5" name="Google Shape;1175;p58"/>
          <p:cNvSpPr/>
          <p:nvPr/>
        </p:nvSpPr>
        <p:spPr>
          <a:xfrm>
            <a:off x="10875575" y="3244525"/>
            <a:ext cx="841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76" name="Google Shape;1176;p58"/>
          <p:cNvCxnSpPr>
            <a:stCxn id="1166" idx="6"/>
            <a:endCxn id="1175" idx="1"/>
          </p:cNvCxnSpPr>
          <p:nvPr/>
        </p:nvCxnSpPr>
        <p:spPr>
          <a:xfrm>
            <a:off x="10060375" y="3665425"/>
            <a:ext cx="8151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64" name="Google Shape;1164;p58"/>
          <p:cNvSpPr/>
          <p:nvPr/>
        </p:nvSpPr>
        <p:spPr>
          <a:xfrm>
            <a:off x="7382238" y="3058275"/>
            <a:ext cx="775800" cy="7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7" name="Google Shape;1177;p58"/>
          <p:cNvCxnSpPr>
            <a:stCxn id="1168" idx="3"/>
            <a:endCxn id="1173" idx="2"/>
          </p:cNvCxnSpPr>
          <p:nvPr/>
        </p:nvCxnSpPr>
        <p:spPr>
          <a:xfrm flipH="1" rot="10800000">
            <a:off x="3959700" y="5196450"/>
            <a:ext cx="3812400" cy="330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58"/>
          <p:cNvCxnSpPr>
            <a:stCxn id="1164" idx="0"/>
            <a:endCxn id="1172" idx="2"/>
          </p:cNvCxnSpPr>
          <p:nvPr/>
        </p:nvCxnSpPr>
        <p:spPr>
          <a:xfrm flipH="1" rot="5400000">
            <a:off x="7480188" y="2768325"/>
            <a:ext cx="577800" cy="21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58"/>
          <p:cNvCxnSpPr>
            <a:stCxn id="1163" idx="3"/>
            <a:endCxn id="1173" idx="1"/>
          </p:cNvCxnSpPr>
          <p:nvPr/>
        </p:nvCxnSpPr>
        <p:spPr>
          <a:xfrm>
            <a:off x="3959700" y="3665425"/>
            <a:ext cx="3391500" cy="11100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0" name="Google Shape;1180;p58"/>
          <p:cNvCxnSpPr>
            <a:stCxn id="1173" idx="0"/>
            <a:endCxn id="1164" idx="4"/>
          </p:cNvCxnSpPr>
          <p:nvPr/>
        </p:nvCxnSpPr>
        <p:spPr>
          <a:xfrm flipH="1" rot="5400000">
            <a:off x="7482225" y="4064850"/>
            <a:ext cx="577800" cy="18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58"/>
          <p:cNvSpPr/>
          <p:nvPr/>
        </p:nvSpPr>
        <p:spPr>
          <a:xfrm>
            <a:off x="1779600" y="1519425"/>
            <a:ext cx="1797300" cy="13257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Short-term path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88" name="Google Shape;1188;p5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1189" name="Google Shape;11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000" y="3947800"/>
            <a:ext cx="3714750" cy="3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59"/>
          <p:cNvCxnSpPr>
            <a:stCxn id="1191" idx="3"/>
            <a:endCxn id="1192" idx="3"/>
          </p:cNvCxnSpPr>
          <p:nvPr/>
        </p:nvCxnSpPr>
        <p:spPr>
          <a:xfrm flipH="1" rot="10800000">
            <a:off x="994700" y="2375457"/>
            <a:ext cx="1172700" cy="962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3" name="Google Shape;1193;p59"/>
          <p:cNvCxnSpPr>
            <a:stCxn id="1191" idx="3"/>
            <a:endCxn id="1194" idx="2"/>
          </p:cNvCxnSpPr>
          <p:nvPr/>
        </p:nvCxnSpPr>
        <p:spPr>
          <a:xfrm flipH="1" rot="10800000">
            <a:off x="994700" y="3161757"/>
            <a:ext cx="2405100" cy="1764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5" name="Google Shape;1195;p59"/>
          <p:cNvCxnSpPr>
            <a:endCxn id="1196" idx="2"/>
          </p:cNvCxnSpPr>
          <p:nvPr/>
        </p:nvCxnSpPr>
        <p:spPr>
          <a:xfrm>
            <a:off x="994621" y="3338264"/>
            <a:ext cx="37419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7" name="Google Shape;1197;p59"/>
          <p:cNvCxnSpPr>
            <a:stCxn id="1198" idx="3"/>
            <a:endCxn id="1192" idx="3"/>
          </p:cNvCxnSpPr>
          <p:nvPr/>
        </p:nvCxnSpPr>
        <p:spPr>
          <a:xfrm flipH="1" rot="10800000">
            <a:off x="994700" y="2375468"/>
            <a:ext cx="1172700" cy="2288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9" name="Google Shape;1199;p59"/>
          <p:cNvCxnSpPr>
            <a:stCxn id="1198" idx="3"/>
            <a:endCxn id="1194" idx="2"/>
          </p:cNvCxnSpPr>
          <p:nvPr/>
        </p:nvCxnSpPr>
        <p:spPr>
          <a:xfrm flipH="1" rot="10800000">
            <a:off x="994700" y="3161768"/>
            <a:ext cx="2405100" cy="1501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0" name="Google Shape;1200;p59"/>
          <p:cNvCxnSpPr>
            <a:stCxn id="1198" idx="3"/>
            <a:endCxn id="1196" idx="2"/>
          </p:cNvCxnSpPr>
          <p:nvPr/>
        </p:nvCxnSpPr>
        <p:spPr>
          <a:xfrm flipH="1" rot="10800000">
            <a:off x="994700" y="3338168"/>
            <a:ext cx="3741900" cy="13254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59"/>
          <p:cNvSpPr/>
          <p:nvPr/>
        </p:nvSpPr>
        <p:spPr>
          <a:xfrm>
            <a:off x="2087422" y="1938615"/>
            <a:ext cx="545100" cy="51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59"/>
          <p:cNvSpPr/>
          <p:nvPr/>
        </p:nvSpPr>
        <p:spPr>
          <a:xfrm>
            <a:off x="403100" y="1894726"/>
            <a:ext cx="591600" cy="59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202" name="Google Shape;1202;p59"/>
          <p:cNvSpPr/>
          <p:nvPr/>
        </p:nvSpPr>
        <p:spPr>
          <a:xfrm>
            <a:off x="3375149" y="1894726"/>
            <a:ext cx="591600" cy="59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1203" name="Google Shape;1203;p59"/>
          <p:cNvCxnSpPr>
            <a:stCxn id="1201" idx="3"/>
            <a:endCxn id="1192" idx="2"/>
          </p:cNvCxnSpPr>
          <p:nvPr/>
        </p:nvCxnSpPr>
        <p:spPr>
          <a:xfrm>
            <a:off x="994700" y="2194426"/>
            <a:ext cx="109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4" name="Google Shape;1204;p59"/>
          <p:cNvCxnSpPr>
            <a:stCxn id="1192" idx="6"/>
            <a:endCxn id="1202" idx="1"/>
          </p:cNvCxnSpPr>
          <p:nvPr/>
        </p:nvCxnSpPr>
        <p:spPr>
          <a:xfrm>
            <a:off x="2632522" y="2194515"/>
            <a:ext cx="74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8" name="Google Shape;1198;p59"/>
          <p:cNvSpPr/>
          <p:nvPr/>
        </p:nvSpPr>
        <p:spPr>
          <a:xfrm>
            <a:off x="403100" y="4363868"/>
            <a:ext cx="591600" cy="59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205" name="Google Shape;1205;p59"/>
          <p:cNvSpPr/>
          <p:nvPr/>
        </p:nvSpPr>
        <p:spPr>
          <a:xfrm>
            <a:off x="3377855" y="3829082"/>
            <a:ext cx="591600" cy="59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191" name="Google Shape;1191;p59"/>
          <p:cNvSpPr/>
          <p:nvPr/>
        </p:nvSpPr>
        <p:spPr>
          <a:xfrm>
            <a:off x="403100" y="3038457"/>
            <a:ext cx="591600" cy="59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196" name="Google Shape;1196;p59"/>
          <p:cNvSpPr/>
          <p:nvPr/>
        </p:nvSpPr>
        <p:spPr>
          <a:xfrm>
            <a:off x="4736521" y="3082364"/>
            <a:ext cx="545100" cy="51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6" name="Google Shape;1206;p59"/>
          <p:cNvCxnSpPr>
            <a:stCxn id="1202" idx="3"/>
            <a:endCxn id="1196" idx="0"/>
          </p:cNvCxnSpPr>
          <p:nvPr/>
        </p:nvCxnSpPr>
        <p:spPr>
          <a:xfrm>
            <a:off x="3966749" y="2194426"/>
            <a:ext cx="1042200" cy="888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59"/>
          <p:cNvSpPr/>
          <p:nvPr/>
        </p:nvSpPr>
        <p:spPr>
          <a:xfrm>
            <a:off x="5854542" y="3038457"/>
            <a:ext cx="591600" cy="59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1208" name="Google Shape;1208;p59"/>
          <p:cNvCxnSpPr>
            <a:stCxn id="1196" idx="6"/>
            <a:endCxn id="1207" idx="1"/>
          </p:cNvCxnSpPr>
          <p:nvPr/>
        </p:nvCxnSpPr>
        <p:spPr>
          <a:xfrm>
            <a:off x="5281621" y="3338264"/>
            <a:ext cx="57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94" name="Google Shape;1194;p59"/>
          <p:cNvSpPr/>
          <p:nvPr/>
        </p:nvSpPr>
        <p:spPr>
          <a:xfrm>
            <a:off x="3399718" y="2905811"/>
            <a:ext cx="545100" cy="51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9" name="Google Shape;1209;p59"/>
          <p:cNvCxnSpPr>
            <a:stCxn id="1198" idx="3"/>
            <a:endCxn id="1205" idx="2"/>
          </p:cNvCxnSpPr>
          <p:nvPr/>
        </p:nvCxnSpPr>
        <p:spPr>
          <a:xfrm flipH="1" rot="10800000">
            <a:off x="994700" y="4428368"/>
            <a:ext cx="2679000" cy="235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0" name="Google Shape;1210;p59"/>
          <p:cNvCxnSpPr>
            <a:stCxn id="1194" idx="0"/>
            <a:endCxn id="1202" idx="2"/>
          </p:cNvCxnSpPr>
          <p:nvPr/>
        </p:nvCxnSpPr>
        <p:spPr>
          <a:xfrm flipH="1" rot="5400000">
            <a:off x="3465868" y="2699411"/>
            <a:ext cx="411600" cy="12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1" name="Google Shape;1211;p59"/>
          <p:cNvCxnSpPr>
            <a:stCxn id="1191" idx="3"/>
            <a:endCxn id="1205" idx="1"/>
          </p:cNvCxnSpPr>
          <p:nvPr/>
        </p:nvCxnSpPr>
        <p:spPr>
          <a:xfrm>
            <a:off x="994700" y="3338157"/>
            <a:ext cx="2383200" cy="790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2" name="Google Shape;1212;p59"/>
          <p:cNvCxnSpPr>
            <a:stCxn id="1205" idx="0"/>
            <a:endCxn id="1194" idx="4"/>
          </p:cNvCxnSpPr>
          <p:nvPr/>
        </p:nvCxnSpPr>
        <p:spPr>
          <a:xfrm flipH="1" rot="5400000">
            <a:off x="3467105" y="3622532"/>
            <a:ext cx="411600" cy="15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3" name="Google Shape;12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088" y="4591793"/>
            <a:ext cx="5362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438" y="5218525"/>
            <a:ext cx="32289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850" y="1773213"/>
            <a:ext cx="4705462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6575" y="2325488"/>
            <a:ext cx="47244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4550" y="2855738"/>
            <a:ext cx="51435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8250" y="4063225"/>
            <a:ext cx="1631851" cy="16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0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1225" name="Google Shape;1225;p60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1232" name="Google Shape;1232;p6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Deep learning is a general method for machine learning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Recurrent neural networks chain together networks for each word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Tagging and prediction can be done with RNNs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RNNs can be bidirectional and stacked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RNNs can generate text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LSTMs are a variant that avoids vanishing gradients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Linear models</a:t>
            </a:r>
            <a:endParaRPr/>
          </a:p>
        </p:txBody>
      </p:sp>
      <p:sp>
        <p:nvSpPr>
          <p:cNvPr id="274" name="Google Shape;274;p1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simplicity assume </a:t>
            </a:r>
            <a:r>
              <a:rPr i="1" lang="en-IE"/>
              <a:t>x</a:t>
            </a:r>
            <a:r>
              <a:rPr lang="en-IE"/>
              <a:t> is a vector and </a:t>
            </a:r>
            <a:r>
              <a:rPr i="1" lang="en-IE"/>
              <a:t>y</a:t>
            </a:r>
            <a:r>
              <a:rPr lang="en-IE"/>
              <a:t> is a value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simplest model is linear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could predict a boolean value by the sign of the output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76" name="Google Shape;2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75" y="3150725"/>
            <a:ext cx="26860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050" y="4841450"/>
            <a:ext cx="6165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Example: language identification</a:t>
            </a:r>
            <a:endParaRPr/>
          </a:p>
        </p:txBody>
      </p:sp>
      <p:sp>
        <p:nvSpPr>
          <p:cNvPr id="284" name="Google Shape;284;p1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Task: Given a word predict if it is English or German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Solution: Consider all character bigrams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“Gegebenheiten” =&gt; “ge”, “eg”, “be”...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“Embiggening” =&gt; “em”, “mb”, “bi”...</a:t>
            </a:r>
            <a:endParaRPr/>
          </a:p>
        </p:txBody>
      </p:sp>
      <p:sp>
        <p:nvSpPr>
          <p:cNvPr id="285" name="Google Shape;285;p19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86" name="Google Shape;2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825" y="2569425"/>
            <a:ext cx="5124126" cy="316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Example: language identification</a:t>
            </a:r>
            <a:endParaRPr/>
          </a:p>
        </p:txBody>
      </p:sp>
      <p:sp>
        <p:nvSpPr>
          <p:cNvPr id="293" name="Google Shape;293;p20"/>
          <p:cNvSpPr txBox="1"/>
          <p:nvPr>
            <p:ph idx="1" type="body"/>
          </p:nvPr>
        </p:nvSpPr>
        <p:spPr>
          <a:xfrm>
            <a:off x="838200" y="1825625"/>
            <a:ext cx="10515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“gegebenheiten” =&gt; (c(“be”), c(“bi”), c(“eb”)...) =&gt; (1 0 1 …)</a:t>
            </a:r>
            <a:endParaRPr/>
          </a:p>
        </p:txBody>
      </p:sp>
      <p:sp>
        <p:nvSpPr>
          <p:cNvPr id="294" name="Google Shape;294;p20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95" name="Google Shape;2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250" y="3024363"/>
            <a:ext cx="52387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 txBox="1"/>
          <p:nvPr>
            <p:ph idx="1" type="body"/>
          </p:nvPr>
        </p:nvSpPr>
        <p:spPr>
          <a:xfrm>
            <a:off x="838200" y="4481700"/>
            <a:ext cx="10515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to find </a:t>
            </a:r>
            <a:r>
              <a:rPr i="1" lang="en-IE"/>
              <a:t>w</a:t>
            </a:r>
            <a:r>
              <a:rPr lang="en-IE"/>
              <a:t> and </a:t>
            </a:r>
            <a:r>
              <a:rPr i="1" lang="en-IE"/>
              <a:t>b</a:t>
            </a:r>
            <a:r>
              <a:rPr lang="en-IE"/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Log-linear modelling</a:t>
            </a:r>
            <a:endParaRPr/>
          </a:p>
        </p:txBody>
      </p:sp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f(x) as introduced outputs in range [-∞, ∞]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Instead we could use a function that outputs in [0, 1]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now say how </a:t>
            </a:r>
            <a:r>
              <a:rPr b="1" lang="en-IE"/>
              <a:t>certain</a:t>
            </a:r>
            <a:r>
              <a:rPr lang="en-IE"/>
              <a:t> we are of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prediction</a:t>
            </a:r>
            <a:endParaRPr/>
          </a:p>
        </p:txBody>
      </p:sp>
      <p:sp>
        <p:nvSpPr>
          <p:cNvPr id="304" name="Google Shape;304;p21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200" y="3036200"/>
            <a:ext cx="5014650" cy="31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700" y="3321809"/>
            <a:ext cx="4447625" cy="8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Training as Optimization</a:t>
            </a:r>
            <a:endParaRPr/>
          </a:p>
        </p:txBody>
      </p:sp>
      <p:sp>
        <p:nvSpPr>
          <p:cNvPr id="313" name="Google Shape;313;p2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Assuming we have some known inputs </a:t>
            </a:r>
            <a:r>
              <a:rPr i="1" lang="en-IE"/>
              <a:t>x</a:t>
            </a:r>
            <a:r>
              <a:rPr baseline="-25000" i="1" lang="en-IE"/>
              <a:t>1</a:t>
            </a:r>
            <a:r>
              <a:rPr i="1" lang="en-IE"/>
              <a:t>, … ,x</a:t>
            </a:r>
            <a:r>
              <a:rPr baseline="-25000" i="1" lang="en-IE"/>
              <a:t>n</a:t>
            </a:r>
            <a:r>
              <a:rPr i="1" lang="en-IE"/>
              <a:t> </a:t>
            </a:r>
            <a:r>
              <a:rPr lang="en-IE"/>
              <a:t>and outputs </a:t>
            </a:r>
            <a:r>
              <a:rPr i="1" lang="en-IE"/>
              <a:t>y</a:t>
            </a:r>
            <a:r>
              <a:rPr baseline="-25000" i="1" lang="en-IE"/>
              <a:t>1</a:t>
            </a:r>
            <a:r>
              <a:rPr i="1" lang="en-IE"/>
              <a:t>, …, y</a:t>
            </a:r>
            <a:r>
              <a:rPr baseline="-25000" i="1" lang="en-IE"/>
              <a:t>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learn by means of </a:t>
            </a:r>
            <a:r>
              <a:rPr b="1" lang="en-IE"/>
              <a:t>supervised learning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Loss Function: </a:t>
            </a:r>
            <a:r>
              <a:rPr lang="en-IE"/>
              <a:t>A function that measures how close our solution is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Absolute Precision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Euclidean Loss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15" name="Google Shape;3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600" y="3600450"/>
            <a:ext cx="19716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150" y="4167275"/>
            <a:ext cx="23145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